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33"/>
  </p:notesMasterIdLst>
  <p:handoutMasterIdLst>
    <p:handoutMasterId r:id="rId34"/>
  </p:handoutMasterIdLst>
  <p:sldIdLst>
    <p:sldId id="501" r:id="rId2"/>
    <p:sldId id="502" r:id="rId3"/>
    <p:sldId id="668" r:id="rId4"/>
    <p:sldId id="658" r:id="rId5"/>
    <p:sldId id="631" r:id="rId6"/>
    <p:sldId id="634" r:id="rId7"/>
    <p:sldId id="636" r:id="rId8"/>
    <p:sldId id="659" r:id="rId9"/>
    <p:sldId id="641" r:id="rId10"/>
    <p:sldId id="660" r:id="rId11"/>
    <p:sldId id="642" r:id="rId12"/>
    <p:sldId id="643" r:id="rId13"/>
    <p:sldId id="667" r:id="rId14"/>
    <p:sldId id="665" r:id="rId15"/>
    <p:sldId id="644" r:id="rId16"/>
    <p:sldId id="645" r:id="rId17"/>
    <p:sldId id="666" r:id="rId18"/>
    <p:sldId id="664" r:id="rId19"/>
    <p:sldId id="663" r:id="rId20"/>
    <p:sldId id="648" r:id="rId21"/>
    <p:sldId id="649" r:id="rId22"/>
    <p:sldId id="650" r:id="rId23"/>
    <p:sldId id="651" r:id="rId24"/>
    <p:sldId id="652" r:id="rId25"/>
    <p:sldId id="653" r:id="rId26"/>
    <p:sldId id="654" r:id="rId27"/>
    <p:sldId id="655" r:id="rId28"/>
    <p:sldId id="656" r:id="rId29"/>
    <p:sldId id="662" r:id="rId30"/>
    <p:sldId id="657" r:id="rId31"/>
    <p:sldId id="261" r:id="rId32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0066B3"/>
    <a:srgbClr val="000066"/>
    <a:srgbClr val="D4C528"/>
    <a:srgbClr val="061456"/>
    <a:srgbClr val="00AB4E"/>
    <a:srgbClr val="0095DA"/>
    <a:srgbClr val="B3A3BF"/>
    <a:srgbClr val="4B34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8634" autoAdjust="0"/>
  </p:normalViewPr>
  <p:slideViewPr>
    <p:cSldViewPr snapToGrid="0">
      <p:cViewPr>
        <p:scale>
          <a:sx n="120" d="100"/>
          <a:sy n="120" d="100"/>
        </p:scale>
        <p:origin x="-129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4002" y="-102"/>
      </p:cViewPr>
      <p:guideLst>
        <p:guide orient="horz" pos="3131"/>
        <p:guide pos="2144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3AEA87F-31F5-4397-B98F-57EEBBEF8B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7EC4C5E-0812-448F-8B42-05C76CD60D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A0E7E-9ECA-4D01-A3B6-6B0434B387C3}" type="slidenum">
              <a:rPr lang="en-US"/>
              <a:pPr/>
              <a:t>14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7287" cy="3725862"/>
          </a:xfrm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93" y="4722559"/>
            <a:ext cx="4994814" cy="447201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6" tIns="47618" rIns="95236" bIns="4761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0EC9C-6126-4C59-A50A-8D933AA7CBDA}" type="slidenum">
              <a:rPr lang="en-US"/>
              <a:pPr/>
              <a:t>18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50888"/>
            <a:ext cx="4951413" cy="3714750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658" y="4722559"/>
            <a:ext cx="4996349" cy="447373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016" tIns="46008" rIns="92016" bIns="4600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12738" y="4208463"/>
            <a:ext cx="6669087" cy="1041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sz="1900" b="0" dirty="0"/>
              <a:t>International Centre for Integrated Mountain Development</a:t>
            </a:r>
          </a:p>
          <a:p>
            <a:pPr>
              <a:lnSpc>
                <a:spcPct val="200000"/>
              </a:lnSpc>
              <a:defRPr/>
            </a:pPr>
            <a:r>
              <a:rPr lang="en-US" sz="1400" b="0" dirty="0"/>
              <a:t>Kathmandu, Nepal</a:t>
            </a:r>
            <a:endParaRPr lang="en-GB" sz="1400" b="0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15925" y="4203700"/>
            <a:ext cx="613886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848475" y="0"/>
            <a:ext cx="2295525" cy="6858000"/>
          </a:xfrm>
          <a:prstGeom prst="rect">
            <a:avLst/>
          </a:prstGeom>
          <a:solidFill>
            <a:srgbClr val="06145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 userDrawn="1"/>
        </p:nvSpPr>
        <p:spPr bwMode="auto">
          <a:xfrm>
            <a:off x="7142163" y="306388"/>
            <a:ext cx="39687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24"/>
          <p:cNvSpPr>
            <a:spLocks/>
          </p:cNvSpPr>
          <p:nvPr userDrawn="1"/>
        </p:nvSpPr>
        <p:spPr bwMode="auto">
          <a:xfrm>
            <a:off x="7285038" y="301625"/>
            <a:ext cx="214312" cy="2825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74" y="24"/>
              </a:cxn>
              <a:cxn ang="0">
                <a:pos x="49" y="13"/>
              </a:cxn>
              <a:cxn ang="0">
                <a:pos x="24" y="24"/>
              </a:cxn>
              <a:cxn ang="0">
                <a:pos x="14" y="49"/>
              </a:cxn>
              <a:cxn ang="0">
                <a:pos x="24" y="75"/>
              </a:cxn>
              <a:cxn ang="0">
                <a:pos x="49" y="85"/>
              </a:cxn>
              <a:cxn ang="0">
                <a:pos x="62" y="83"/>
              </a:cxn>
              <a:cxn ang="0">
                <a:pos x="68" y="79"/>
              </a:cxn>
              <a:cxn ang="0">
                <a:pos x="74" y="74"/>
              </a:cxn>
              <a:cxn ang="0">
                <a:pos x="74" y="91"/>
              </a:cxn>
              <a:cxn ang="0">
                <a:pos x="49" y="98"/>
              </a:cxn>
              <a:cxn ang="0">
                <a:pos x="14" y="84"/>
              </a:cxn>
              <a:cxn ang="0">
                <a:pos x="0" y="50"/>
              </a:cxn>
              <a:cxn ang="0">
                <a:pos x="12" y="17"/>
              </a:cxn>
              <a:cxn ang="0">
                <a:pos x="50" y="0"/>
              </a:cxn>
              <a:cxn ang="0">
                <a:pos x="74" y="7"/>
              </a:cxn>
            </a:cxnLst>
            <a:rect l="0" t="0" r="r" b="b"/>
            <a:pathLst>
              <a:path w="74" h="98">
                <a:moveTo>
                  <a:pt x="74" y="7"/>
                </a:moveTo>
                <a:cubicBezTo>
                  <a:pt x="74" y="24"/>
                  <a:pt x="74" y="24"/>
                  <a:pt x="74" y="24"/>
                </a:cubicBezTo>
                <a:cubicBezTo>
                  <a:pt x="66" y="17"/>
                  <a:pt x="58" y="13"/>
                  <a:pt x="49" y="13"/>
                </a:cubicBezTo>
                <a:cubicBezTo>
                  <a:pt x="39" y="13"/>
                  <a:pt x="31" y="17"/>
                  <a:pt x="24" y="24"/>
                </a:cubicBezTo>
                <a:cubicBezTo>
                  <a:pt x="17" y="31"/>
                  <a:pt x="14" y="39"/>
                  <a:pt x="14" y="49"/>
                </a:cubicBezTo>
                <a:cubicBezTo>
                  <a:pt x="14" y="59"/>
                  <a:pt x="17" y="68"/>
                  <a:pt x="24" y="75"/>
                </a:cubicBezTo>
                <a:cubicBezTo>
                  <a:pt x="31" y="82"/>
                  <a:pt x="39" y="85"/>
                  <a:pt x="49" y="85"/>
                </a:cubicBezTo>
                <a:cubicBezTo>
                  <a:pt x="54" y="85"/>
                  <a:pt x="58" y="84"/>
                  <a:pt x="62" y="83"/>
                </a:cubicBezTo>
                <a:cubicBezTo>
                  <a:pt x="64" y="82"/>
                  <a:pt x="66" y="81"/>
                  <a:pt x="68" y="79"/>
                </a:cubicBezTo>
                <a:cubicBezTo>
                  <a:pt x="70" y="78"/>
                  <a:pt x="72" y="76"/>
                  <a:pt x="74" y="74"/>
                </a:cubicBezTo>
                <a:cubicBezTo>
                  <a:pt x="74" y="91"/>
                  <a:pt x="74" y="91"/>
                  <a:pt x="74" y="91"/>
                </a:cubicBezTo>
                <a:cubicBezTo>
                  <a:pt x="66" y="96"/>
                  <a:pt x="58" y="98"/>
                  <a:pt x="49" y="98"/>
                </a:cubicBezTo>
                <a:cubicBezTo>
                  <a:pt x="35" y="98"/>
                  <a:pt x="23" y="94"/>
                  <a:pt x="14" y="84"/>
                </a:cubicBezTo>
                <a:cubicBezTo>
                  <a:pt x="4" y="75"/>
                  <a:pt x="0" y="63"/>
                  <a:pt x="0" y="50"/>
                </a:cubicBezTo>
                <a:cubicBezTo>
                  <a:pt x="0" y="38"/>
                  <a:pt x="4" y="27"/>
                  <a:pt x="12" y="17"/>
                </a:cubicBezTo>
                <a:cubicBezTo>
                  <a:pt x="21" y="6"/>
                  <a:pt x="34" y="0"/>
                  <a:pt x="50" y="0"/>
                </a:cubicBezTo>
                <a:cubicBezTo>
                  <a:pt x="58" y="0"/>
                  <a:pt x="66" y="2"/>
                  <a:pt x="74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7616825" y="306388"/>
            <a:ext cx="41275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26"/>
          <p:cNvSpPr>
            <a:spLocks noEditPoints="1"/>
          </p:cNvSpPr>
          <p:nvPr userDrawn="1"/>
        </p:nvSpPr>
        <p:spPr bwMode="auto">
          <a:xfrm>
            <a:off x="8281988" y="301625"/>
            <a:ext cx="288925" cy="2825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5" y="14"/>
              </a:cxn>
              <a:cxn ang="0">
                <a:pos x="50" y="0"/>
              </a:cxn>
              <a:cxn ang="0">
                <a:pos x="85" y="15"/>
              </a:cxn>
              <a:cxn ang="0">
                <a:pos x="100" y="49"/>
              </a:cxn>
              <a:cxn ang="0">
                <a:pos x="85" y="84"/>
              </a:cxn>
              <a:cxn ang="0">
                <a:pos x="50" y="98"/>
              </a:cxn>
              <a:cxn ang="0">
                <a:pos x="17" y="86"/>
              </a:cxn>
              <a:cxn ang="0">
                <a:pos x="0" y="49"/>
              </a:cxn>
              <a:cxn ang="0">
                <a:pos x="15" y="49"/>
              </a:cxn>
              <a:cxn ang="0">
                <a:pos x="25" y="75"/>
              </a:cxn>
              <a:cxn ang="0">
                <a:pos x="50" y="85"/>
              </a:cxn>
              <a:cxn ang="0">
                <a:pos x="75" y="75"/>
              </a:cxn>
              <a:cxn ang="0">
                <a:pos x="85" y="49"/>
              </a:cxn>
              <a:cxn ang="0">
                <a:pos x="75" y="24"/>
              </a:cxn>
              <a:cxn ang="0">
                <a:pos x="50" y="13"/>
              </a:cxn>
              <a:cxn ang="0">
                <a:pos x="25" y="24"/>
              </a:cxn>
              <a:cxn ang="0">
                <a:pos x="15" y="49"/>
              </a:cxn>
            </a:cxnLst>
            <a:rect l="0" t="0" r="r" b="b"/>
            <a:pathLst>
              <a:path w="100" h="98">
                <a:moveTo>
                  <a:pt x="0" y="49"/>
                </a:moveTo>
                <a:cubicBezTo>
                  <a:pt x="0" y="35"/>
                  <a:pt x="5" y="24"/>
                  <a:pt x="15" y="14"/>
                </a:cubicBezTo>
                <a:cubicBezTo>
                  <a:pt x="25" y="5"/>
                  <a:pt x="37" y="0"/>
                  <a:pt x="50" y="0"/>
                </a:cubicBezTo>
                <a:cubicBezTo>
                  <a:pt x="64" y="0"/>
                  <a:pt x="75" y="5"/>
                  <a:pt x="85" y="15"/>
                </a:cubicBezTo>
                <a:cubicBezTo>
                  <a:pt x="95" y="24"/>
                  <a:pt x="100" y="36"/>
                  <a:pt x="100" y="49"/>
                </a:cubicBezTo>
                <a:cubicBezTo>
                  <a:pt x="100" y="63"/>
                  <a:pt x="95" y="75"/>
                  <a:pt x="85" y="84"/>
                </a:cubicBezTo>
                <a:cubicBezTo>
                  <a:pt x="75" y="94"/>
                  <a:pt x="63" y="98"/>
                  <a:pt x="50" y="98"/>
                </a:cubicBezTo>
                <a:cubicBezTo>
                  <a:pt x="37" y="98"/>
                  <a:pt x="26" y="94"/>
                  <a:pt x="17" y="86"/>
                </a:cubicBezTo>
                <a:cubicBezTo>
                  <a:pt x="6" y="76"/>
                  <a:pt x="0" y="64"/>
                  <a:pt x="0" y="49"/>
                </a:cubicBezTo>
                <a:moveTo>
                  <a:pt x="15" y="49"/>
                </a:moveTo>
                <a:cubicBezTo>
                  <a:pt x="15" y="59"/>
                  <a:pt x="18" y="68"/>
                  <a:pt x="25" y="75"/>
                </a:cubicBezTo>
                <a:cubicBezTo>
                  <a:pt x="32" y="82"/>
                  <a:pt x="41" y="85"/>
                  <a:pt x="50" y="85"/>
                </a:cubicBezTo>
                <a:cubicBezTo>
                  <a:pt x="60" y="85"/>
                  <a:pt x="68" y="82"/>
                  <a:pt x="75" y="75"/>
                </a:cubicBezTo>
                <a:cubicBezTo>
                  <a:pt x="82" y="68"/>
                  <a:pt x="85" y="59"/>
                  <a:pt x="85" y="49"/>
                </a:cubicBezTo>
                <a:cubicBezTo>
                  <a:pt x="85" y="39"/>
                  <a:pt x="82" y="31"/>
                  <a:pt x="75" y="24"/>
                </a:cubicBezTo>
                <a:cubicBezTo>
                  <a:pt x="68" y="17"/>
                  <a:pt x="60" y="13"/>
                  <a:pt x="50" y="13"/>
                </a:cubicBezTo>
                <a:cubicBezTo>
                  <a:pt x="40" y="13"/>
                  <a:pt x="32" y="17"/>
                  <a:pt x="25" y="24"/>
                </a:cubicBezTo>
                <a:cubicBezTo>
                  <a:pt x="18" y="31"/>
                  <a:pt x="15" y="39"/>
                  <a:pt x="15" y="4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27"/>
          <p:cNvSpPr>
            <a:spLocks noEditPoints="1"/>
          </p:cNvSpPr>
          <p:nvPr userDrawn="1"/>
        </p:nvSpPr>
        <p:spPr bwMode="auto">
          <a:xfrm>
            <a:off x="8667750" y="306388"/>
            <a:ext cx="214313" cy="274637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0" y="0"/>
              </a:cxn>
              <a:cxn ang="0">
                <a:pos x="20" y="0"/>
              </a:cxn>
              <a:cxn ang="0">
                <a:pos x="43" y="3"/>
              </a:cxn>
              <a:cxn ang="0">
                <a:pos x="59" y="12"/>
              </a:cxn>
              <a:cxn ang="0">
                <a:pos x="74" y="47"/>
              </a:cxn>
              <a:cxn ang="0">
                <a:pos x="58" y="83"/>
              </a:cxn>
              <a:cxn ang="0">
                <a:pos x="42" y="92"/>
              </a:cxn>
              <a:cxn ang="0">
                <a:pos x="20" y="95"/>
              </a:cxn>
              <a:cxn ang="0">
                <a:pos x="0" y="95"/>
              </a:cxn>
              <a:cxn ang="0">
                <a:pos x="15" y="81"/>
              </a:cxn>
              <a:cxn ang="0">
                <a:pos x="21" y="81"/>
              </a:cxn>
              <a:cxn ang="0">
                <a:pos x="37" y="79"/>
              </a:cxn>
              <a:cxn ang="0">
                <a:pos x="49" y="72"/>
              </a:cxn>
              <a:cxn ang="0">
                <a:pos x="59" y="47"/>
              </a:cxn>
              <a:cxn ang="0">
                <a:pos x="49" y="22"/>
              </a:cxn>
              <a:cxn ang="0">
                <a:pos x="21" y="13"/>
              </a:cxn>
              <a:cxn ang="0">
                <a:pos x="15" y="13"/>
              </a:cxn>
              <a:cxn ang="0">
                <a:pos x="15" y="81"/>
              </a:cxn>
            </a:cxnLst>
            <a:rect l="0" t="0" r="r" b="b"/>
            <a:pathLst>
              <a:path w="74" h="95">
                <a:moveTo>
                  <a:pt x="0" y="95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7" y="1"/>
                  <a:pt x="43" y="3"/>
                </a:cubicBezTo>
                <a:cubicBezTo>
                  <a:pt x="49" y="4"/>
                  <a:pt x="54" y="8"/>
                  <a:pt x="59" y="12"/>
                </a:cubicBezTo>
                <a:cubicBezTo>
                  <a:pt x="69" y="21"/>
                  <a:pt x="74" y="33"/>
                  <a:pt x="74" y="47"/>
                </a:cubicBezTo>
                <a:cubicBezTo>
                  <a:pt x="74" y="62"/>
                  <a:pt x="68" y="74"/>
                  <a:pt x="58" y="83"/>
                </a:cubicBezTo>
                <a:cubicBezTo>
                  <a:pt x="53" y="87"/>
                  <a:pt x="48" y="90"/>
                  <a:pt x="42" y="92"/>
                </a:cubicBezTo>
                <a:cubicBezTo>
                  <a:pt x="37" y="94"/>
                  <a:pt x="30" y="95"/>
                  <a:pt x="20" y="95"/>
                </a:cubicBezTo>
                <a:lnTo>
                  <a:pt x="0" y="95"/>
                </a:lnTo>
                <a:close/>
                <a:moveTo>
                  <a:pt x="15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7" y="81"/>
                  <a:pt x="33" y="81"/>
                  <a:pt x="37" y="79"/>
                </a:cubicBezTo>
                <a:cubicBezTo>
                  <a:pt x="41" y="78"/>
                  <a:pt x="45" y="75"/>
                  <a:pt x="49" y="72"/>
                </a:cubicBezTo>
                <a:cubicBezTo>
                  <a:pt x="56" y="66"/>
                  <a:pt x="59" y="58"/>
                  <a:pt x="59" y="47"/>
                </a:cubicBezTo>
                <a:cubicBezTo>
                  <a:pt x="59" y="37"/>
                  <a:pt x="56" y="28"/>
                  <a:pt x="49" y="22"/>
                </a:cubicBezTo>
                <a:cubicBezTo>
                  <a:pt x="42" y="16"/>
                  <a:pt x="33" y="13"/>
                  <a:pt x="21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28"/>
          <p:cNvSpPr>
            <a:spLocks/>
          </p:cNvSpPr>
          <p:nvPr userDrawn="1"/>
        </p:nvSpPr>
        <p:spPr bwMode="auto">
          <a:xfrm>
            <a:off x="7769225" y="298450"/>
            <a:ext cx="434975" cy="282575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75" y="66"/>
              </a:cxn>
              <a:cxn ang="0">
                <a:pos x="41" y="0"/>
              </a:cxn>
              <a:cxn ang="0">
                <a:pos x="0" y="98"/>
              </a:cxn>
              <a:cxn ang="0">
                <a:pos x="15" y="98"/>
              </a:cxn>
              <a:cxn ang="0">
                <a:pos x="42" y="33"/>
              </a:cxn>
              <a:cxn ang="0">
                <a:pos x="75" y="97"/>
              </a:cxn>
              <a:cxn ang="0">
                <a:pos x="108" y="33"/>
              </a:cxn>
              <a:cxn ang="0">
                <a:pos x="135" y="98"/>
              </a:cxn>
              <a:cxn ang="0">
                <a:pos x="151" y="98"/>
              </a:cxn>
              <a:cxn ang="0">
                <a:pos x="109" y="0"/>
              </a:cxn>
            </a:cxnLst>
            <a:rect l="0" t="0" r="r" b="b"/>
            <a:pathLst>
              <a:path w="151" h="98">
                <a:moveTo>
                  <a:pt x="109" y="0"/>
                </a:moveTo>
                <a:cubicBezTo>
                  <a:pt x="109" y="0"/>
                  <a:pt x="83" y="50"/>
                  <a:pt x="75" y="66"/>
                </a:cubicBezTo>
                <a:cubicBezTo>
                  <a:pt x="67" y="50"/>
                  <a:pt x="41" y="0"/>
                  <a:pt x="41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21" y="83"/>
                  <a:pt x="36" y="48"/>
                  <a:pt x="42" y="33"/>
                </a:cubicBezTo>
                <a:cubicBezTo>
                  <a:pt x="51" y="50"/>
                  <a:pt x="75" y="97"/>
                  <a:pt x="75" y="97"/>
                </a:cubicBezTo>
                <a:cubicBezTo>
                  <a:pt x="75" y="97"/>
                  <a:pt x="99" y="50"/>
                  <a:pt x="108" y="33"/>
                </a:cubicBezTo>
                <a:cubicBezTo>
                  <a:pt x="114" y="48"/>
                  <a:pt x="129" y="83"/>
                  <a:pt x="135" y="98"/>
                </a:cubicBezTo>
                <a:cubicBezTo>
                  <a:pt x="151" y="98"/>
                  <a:pt x="151" y="98"/>
                  <a:pt x="151" y="98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29"/>
          <p:cNvSpPr>
            <a:spLocks/>
          </p:cNvSpPr>
          <p:nvPr userDrawn="1"/>
        </p:nvSpPr>
        <p:spPr bwMode="auto">
          <a:xfrm>
            <a:off x="7718425" y="609600"/>
            <a:ext cx="517525" cy="141288"/>
          </a:xfrm>
          <a:custGeom>
            <a:avLst/>
            <a:gdLst/>
            <a:ahLst/>
            <a:cxnLst>
              <a:cxn ang="0">
                <a:pos x="93" y="33"/>
              </a:cxn>
              <a:cxn ang="0">
                <a:pos x="0" y="32"/>
              </a:cxn>
              <a:cxn ang="0">
                <a:pos x="93" y="16"/>
              </a:cxn>
              <a:cxn ang="0">
                <a:pos x="180" y="17"/>
              </a:cxn>
              <a:cxn ang="0">
                <a:pos x="93" y="33"/>
              </a:cxn>
            </a:cxnLst>
            <a:rect l="0" t="0" r="r" b="b"/>
            <a:pathLst>
              <a:path w="180" h="49">
                <a:moveTo>
                  <a:pt x="93" y="33"/>
                </a:moveTo>
                <a:cubicBezTo>
                  <a:pt x="44" y="17"/>
                  <a:pt x="16" y="23"/>
                  <a:pt x="0" y="32"/>
                </a:cubicBezTo>
                <a:cubicBezTo>
                  <a:pt x="0" y="32"/>
                  <a:pt x="44" y="0"/>
                  <a:pt x="93" y="16"/>
                </a:cubicBezTo>
                <a:cubicBezTo>
                  <a:pt x="142" y="32"/>
                  <a:pt x="164" y="27"/>
                  <a:pt x="180" y="17"/>
                </a:cubicBezTo>
                <a:cubicBezTo>
                  <a:pt x="180" y="17"/>
                  <a:pt x="142" y="49"/>
                  <a:pt x="93" y="3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30"/>
          <p:cNvSpPr>
            <a:spLocks noEditPoints="1"/>
          </p:cNvSpPr>
          <p:nvPr userDrawn="1"/>
        </p:nvSpPr>
        <p:spPr bwMode="auto">
          <a:xfrm>
            <a:off x="7142163" y="6457950"/>
            <a:ext cx="1728787" cy="73025"/>
          </a:xfrm>
          <a:custGeom>
            <a:avLst/>
            <a:gdLst/>
            <a:ahLst/>
            <a:cxnLst>
              <a:cxn ang="0">
                <a:pos x="13" y="10"/>
              </a:cxn>
              <a:cxn ang="0">
                <a:pos x="0" y="1"/>
              </a:cxn>
              <a:cxn ang="0">
                <a:pos x="25" y="4"/>
              </a:cxn>
              <a:cxn ang="0">
                <a:pos x="46" y="12"/>
              </a:cxn>
              <a:cxn ang="0">
                <a:pos x="25" y="12"/>
              </a:cxn>
              <a:cxn ang="0">
                <a:pos x="60" y="13"/>
              </a:cxn>
              <a:cxn ang="0">
                <a:pos x="70" y="7"/>
              </a:cxn>
              <a:cxn ang="0">
                <a:pos x="60" y="24"/>
              </a:cxn>
              <a:cxn ang="0">
                <a:pos x="66" y="7"/>
              </a:cxn>
              <a:cxn ang="0">
                <a:pos x="121" y="24"/>
              </a:cxn>
              <a:cxn ang="0">
                <a:pos x="99" y="0"/>
              </a:cxn>
              <a:cxn ang="0">
                <a:pos x="101" y="12"/>
              </a:cxn>
              <a:cxn ang="0">
                <a:pos x="153" y="12"/>
              </a:cxn>
              <a:cxn ang="0">
                <a:pos x="132" y="21"/>
              </a:cxn>
              <a:cxn ang="0">
                <a:pos x="147" y="18"/>
              </a:cxn>
              <a:cxn ang="0">
                <a:pos x="141" y="4"/>
              </a:cxn>
              <a:cxn ang="0">
                <a:pos x="173" y="24"/>
              </a:cxn>
              <a:cxn ang="0">
                <a:pos x="173" y="21"/>
              </a:cxn>
              <a:cxn ang="0">
                <a:pos x="197" y="24"/>
              </a:cxn>
              <a:cxn ang="0">
                <a:pos x="211" y="1"/>
              </a:cxn>
              <a:cxn ang="0">
                <a:pos x="233" y="4"/>
              </a:cxn>
              <a:cxn ang="0">
                <a:pos x="229" y="4"/>
              </a:cxn>
              <a:cxn ang="0">
                <a:pos x="264" y="24"/>
              </a:cxn>
              <a:cxn ang="0">
                <a:pos x="258" y="18"/>
              </a:cxn>
              <a:cxn ang="0">
                <a:pos x="254" y="9"/>
              </a:cxn>
              <a:cxn ang="0">
                <a:pos x="276" y="1"/>
              </a:cxn>
              <a:cxn ang="0">
                <a:pos x="291" y="8"/>
              </a:cxn>
              <a:cxn ang="0">
                <a:pos x="305" y="17"/>
              </a:cxn>
              <a:cxn ang="0">
                <a:pos x="325" y="24"/>
              </a:cxn>
              <a:cxn ang="0">
                <a:pos x="329" y="5"/>
              </a:cxn>
              <a:cxn ang="0">
                <a:pos x="329" y="17"/>
              </a:cxn>
              <a:cxn ang="0">
                <a:pos x="378" y="24"/>
              </a:cxn>
              <a:cxn ang="0">
                <a:pos x="371" y="18"/>
              </a:cxn>
              <a:cxn ang="0">
                <a:pos x="368" y="9"/>
              </a:cxn>
              <a:cxn ang="0">
                <a:pos x="389" y="8"/>
              </a:cxn>
              <a:cxn ang="0">
                <a:pos x="403" y="17"/>
              </a:cxn>
              <a:cxn ang="0">
                <a:pos x="423" y="24"/>
              </a:cxn>
              <a:cxn ang="0">
                <a:pos x="423" y="1"/>
              </a:cxn>
              <a:cxn ang="0">
                <a:pos x="423" y="4"/>
              </a:cxn>
              <a:cxn ang="0">
                <a:pos x="425" y="20"/>
              </a:cxn>
              <a:cxn ang="0">
                <a:pos x="469" y="13"/>
              </a:cxn>
              <a:cxn ang="0">
                <a:pos x="468" y="1"/>
              </a:cxn>
              <a:cxn ang="0">
                <a:pos x="467" y="10"/>
              </a:cxn>
              <a:cxn ang="0">
                <a:pos x="467" y="10"/>
              </a:cxn>
              <a:cxn ang="0">
                <a:pos x="490" y="13"/>
              </a:cxn>
              <a:cxn ang="0">
                <a:pos x="499" y="4"/>
              </a:cxn>
              <a:cxn ang="0">
                <a:pos x="529" y="4"/>
              </a:cxn>
              <a:cxn ang="0">
                <a:pos x="521" y="24"/>
              </a:cxn>
              <a:cxn ang="0">
                <a:pos x="521" y="21"/>
              </a:cxn>
              <a:cxn ang="0">
                <a:pos x="527" y="6"/>
              </a:cxn>
              <a:cxn ang="0">
                <a:pos x="555" y="12"/>
              </a:cxn>
              <a:cxn ang="0">
                <a:pos x="543" y="1"/>
              </a:cxn>
              <a:cxn ang="0">
                <a:pos x="547" y="4"/>
              </a:cxn>
              <a:cxn ang="0">
                <a:pos x="566" y="24"/>
              </a:cxn>
              <a:cxn ang="0">
                <a:pos x="566" y="1"/>
              </a:cxn>
              <a:cxn ang="0">
                <a:pos x="591" y="20"/>
              </a:cxn>
              <a:cxn ang="0">
                <a:pos x="591" y="4"/>
              </a:cxn>
            </a:cxnLst>
            <a:rect l="0" t="0" r="r" b="b"/>
            <a:pathLst>
              <a:path w="600" h="25">
                <a:moveTo>
                  <a:pt x="0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13"/>
                  <a:pt x="3" y="13"/>
                  <a:pt x="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0"/>
                  <a:pt x="13" y="10"/>
                  <a:pt x="1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4"/>
                  <a:pt x="3" y="4"/>
                  <a:pt x="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"/>
                  <a:pt x="13" y="1"/>
                  <a:pt x="13" y="1"/>
                </a:cubicBezTo>
                <a:cubicBezTo>
                  <a:pt x="0" y="1"/>
                  <a:pt x="0" y="1"/>
                  <a:pt x="0" y="1"/>
                </a:cubicBezTo>
                <a:lnTo>
                  <a:pt x="0" y="24"/>
                </a:lnTo>
                <a:close/>
                <a:moveTo>
                  <a:pt x="46" y="12"/>
                </a:moveTo>
                <a:cubicBezTo>
                  <a:pt x="46" y="9"/>
                  <a:pt x="45" y="6"/>
                  <a:pt x="43" y="4"/>
                </a:cubicBezTo>
                <a:cubicBezTo>
                  <a:pt x="40" y="1"/>
                  <a:pt x="37" y="0"/>
                  <a:pt x="34" y="0"/>
                </a:cubicBezTo>
                <a:cubicBezTo>
                  <a:pt x="30" y="0"/>
                  <a:pt x="27" y="1"/>
                  <a:pt x="25" y="4"/>
                </a:cubicBezTo>
                <a:cubicBezTo>
                  <a:pt x="23" y="6"/>
                  <a:pt x="21" y="9"/>
                  <a:pt x="21" y="12"/>
                </a:cubicBezTo>
                <a:cubicBezTo>
                  <a:pt x="21" y="15"/>
                  <a:pt x="23" y="18"/>
                  <a:pt x="25" y="21"/>
                </a:cubicBezTo>
                <a:cubicBezTo>
                  <a:pt x="27" y="23"/>
                  <a:pt x="30" y="24"/>
                  <a:pt x="34" y="24"/>
                </a:cubicBezTo>
                <a:cubicBezTo>
                  <a:pt x="37" y="24"/>
                  <a:pt x="40" y="23"/>
                  <a:pt x="43" y="21"/>
                </a:cubicBezTo>
                <a:cubicBezTo>
                  <a:pt x="45" y="18"/>
                  <a:pt x="46" y="15"/>
                  <a:pt x="46" y="12"/>
                </a:cubicBezTo>
                <a:moveTo>
                  <a:pt x="42" y="12"/>
                </a:moveTo>
                <a:cubicBezTo>
                  <a:pt x="42" y="14"/>
                  <a:pt x="41" y="17"/>
                  <a:pt x="40" y="18"/>
                </a:cubicBezTo>
                <a:cubicBezTo>
                  <a:pt x="38" y="20"/>
                  <a:pt x="36" y="21"/>
                  <a:pt x="34" y="21"/>
                </a:cubicBezTo>
                <a:cubicBezTo>
                  <a:pt x="32" y="21"/>
                  <a:pt x="29" y="20"/>
                  <a:pt x="28" y="18"/>
                </a:cubicBezTo>
                <a:cubicBezTo>
                  <a:pt x="26" y="17"/>
                  <a:pt x="25" y="14"/>
                  <a:pt x="25" y="12"/>
                </a:cubicBezTo>
                <a:cubicBezTo>
                  <a:pt x="25" y="10"/>
                  <a:pt x="26" y="8"/>
                  <a:pt x="28" y="6"/>
                </a:cubicBezTo>
                <a:cubicBezTo>
                  <a:pt x="29" y="4"/>
                  <a:pt x="32" y="4"/>
                  <a:pt x="34" y="4"/>
                </a:cubicBezTo>
                <a:cubicBezTo>
                  <a:pt x="36" y="4"/>
                  <a:pt x="38" y="4"/>
                  <a:pt x="40" y="6"/>
                </a:cubicBezTo>
                <a:cubicBezTo>
                  <a:pt x="41" y="8"/>
                  <a:pt x="42" y="10"/>
                  <a:pt x="42" y="12"/>
                </a:cubicBezTo>
                <a:moveTo>
                  <a:pt x="60" y="13"/>
                </a:moveTo>
                <a:cubicBezTo>
                  <a:pt x="60" y="13"/>
                  <a:pt x="60" y="13"/>
                  <a:pt x="60" y="13"/>
                </a:cubicBezTo>
                <a:cubicBezTo>
                  <a:pt x="68" y="24"/>
                  <a:pt x="68" y="24"/>
                  <a:pt x="68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64" y="13"/>
                  <a:pt x="64" y="13"/>
                  <a:pt x="64" y="13"/>
                </a:cubicBezTo>
                <a:cubicBezTo>
                  <a:pt x="68" y="13"/>
                  <a:pt x="70" y="11"/>
                  <a:pt x="70" y="7"/>
                </a:cubicBezTo>
                <a:cubicBezTo>
                  <a:pt x="70" y="5"/>
                  <a:pt x="69" y="3"/>
                  <a:pt x="67" y="2"/>
                </a:cubicBezTo>
                <a:cubicBezTo>
                  <a:pt x="66" y="1"/>
                  <a:pt x="64" y="1"/>
                  <a:pt x="62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24"/>
                  <a:pt x="56" y="24"/>
                  <a:pt x="56" y="24"/>
                </a:cubicBezTo>
                <a:cubicBezTo>
                  <a:pt x="60" y="24"/>
                  <a:pt x="60" y="24"/>
                  <a:pt x="60" y="24"/>
                </a:cubicBezTo>
                <a:lnTo>
                  <a:pt x="60" y="13"/>
                </a:lnTo>
                <a:close/>
                <a:moveTo>
                  <a:pt x="60" y="10"/>
                </a:moveTo>
                <a:cubicBezTo>
                  <a:pt x="60" y="4"/>
                  <a:pt x="60" y="4"/>
                  <a:pt x="60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4" y="4"/>
                  <a:pt x="66" y="4"/>
                  <a:pt x="66" y="7"/>
                </a:cubicBezTo>
                <a:cubicBezTo>
                  <a:pt x="66" y="10"/>
                  <a:pt x="64" y="10"/>
                  <a:pt x="61" y="10"/>
                </a:cubicBezTo>
                <a:lnTo>
                  <a:pt x="60" y="10"/>
                </a:lnTo>
                <a:close/>
                <a:moveTo>
                  <a:pt x="115" y="12"/>
                </a:moveTo>
                <a:cubicBezTo>
                  <a:pt x="117" y="24"/>
                  <a:pt x="117" y="24"/>
                  <a:pt x="117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5" y="0"/>
                  <a:pt x="115" y="0"/>
                  <a:pt x="115" y="0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8" y="15"/>
                  <a:pt x="108" y="16"/>
                  <a:pt x="107" y="17"/>
                </a:cubicBezTo>
                <a:cubicBezTo>
                  <a:pt x="107" y="16"/>
                  <a:pt x="106" y="15"/>
                  <a:pt x="106" y="14"/>
                </a:cubicBezTo>
                <a:cubicBezTo>
                  <a:pt x="99" y="0"/>
                  <a:pt x="99" y="0"/>
                  <a:pt x="99" y="0"/>
                </a:cubicBezTo>
                <a:cubicBezTo>
                  <a:pt x="94" y="24"/>
                  <a:pt x="94" y="24"/>
                  <a:pt x="94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1"/>
                  <a:pt x="100" y="10"/>
                  <a:pt x="100" y="9"/>
                </a:cubicBezTo>
                <a:cubicBezTo>
                  <a:pt x="100" y="10"/>
                  <a:pt x="101" y="11"/>
                  <a:pt x="101" y="12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4" y="11"/>
                  <a:pt x="114" y="10"/>
                  <a:pt x="114" y="9"/>
                </a:cubicBezTo>
                <a:cubicBezTo>
                  <a:pt x="115" y="11"/>
                  <a:pt x="115" y="12"/>
                  <a:pt x="115" y="12"/>
                </a:cubicBezTo>
                <a:moveTo>
                  <a:pt x="153" y="12"/>
                </a:moveTo>
                <a:cubicBezTo>
                  <a:pt x="153" y="9"/>
                  <a:pt x="152" y="6"/>
                  <a:pt x="150" y="4"/>
                </a:cubicBezTo>
                <a:cubicBezTo>
                  <a:pt x="147" y="1"/>
                  <a:pt x="144" y="0"/>
                  <a:pt x="141" y="0"/>
                </a:cubicBezTo>
                <a:cubicBezTo>
                  <a:pt x="138" y="0"/>
                  <a:pt x="135" y="1"/>
                  <a:pt x="132" y="4"/>
                </a:cubicBezTo>
                <a:cubicBezTo>
                  <a:pt x="130" y="6"/>
                  <a:pt x="129" y="9"/>
                  <a:pt x="129" y="12"/>
                </a:cubicBezTo>
                <a:cubicBezTo>
                  <a:pt x="129" y="15"/>
                  <a:pt x="130" y="18"/>
                  <a:pt x="132" y="21"/>
                </a:cubicBezTo>
                <a:cubicBezTo>
                  <a:pt x="135" y="23"/>
                  <a:pt x="138" y="24"/>
                  <a:pt x="141" y="24"/>
                </a:cubicBezTo>
                <a:cubicBezTo>
                  <a:pt x="144" y="24"/>
                  <a:pt x="147" y="23"/>
                  <a:pt x="150" y="21"/>
                </a:cubicBezTo>
                <a:cubicBezTo>
                  <a:pt x="152" y="18"/>
                  <a:pt x="153" y="15"/>
                  <a:pt x="153" y="12"/>
                </a:cubicBezTo>
                <a:moveTo>
                  <a:pt x="149" y="12"/>
                </a:moveTo>
                <a:cubicBezTo>
                  <a:pt x="149" y="14"/>
                  <a:pt x="149" y="17"/>
                  <a:pt x="147" y="18"/>
                </a:cubicBezTo>
                <a:cubicBezTo>
                  <a:pt x="145" y="20"/>
                  <a:pt x="143" y="21"/>
                  <a:pt x="141" y="21"/>
                </a:cubicBezTo>
                <a:cubicBezTo>
                  <a:pt x="139" y="21"/>
                  <a:pt x="137" y="20"/>
                  <a:pt x="135" y="18"/>
                </a:cubicBezTo>
                <a:cubicBezTo>
                  <a:pt x="133" y="17"/>
                  <a:pt x="133" y="14"/>
                  <a:pt x="133" y="12"/>
                </a:cubicBezTo>
                <a:cubicBezTo>
                  <a:pt x="133" y="10"/>
                  <a:pt x="133" y="8"/>
                  <a:pt x="135" y="6"/>
                </a:cubicBezTo>
                <a:cubicBezTo>
                  <a:pt x="137" y="4"/>
                  <a:pt x="139" y="4"/>
                  <a:pt x="141" y="4"/>
                </a:cubicBezTo>
                <a:cubicBezTo>
                  <a:pt x="143" y="4"/>
                  <a:pt x="145" y="4"/>
                  <a:pt x="147" y="6"/>
                </a:cubicBezTo>
                <a:cubicBezTo>
                  <a:pt x="149" y="8"/>
                  <a:pt x="149" y="10"/>
                  <a:pt x="149" y="12"/>
                </a:cubicBezTo>
                <a:moveTo>
                  <a:pt x="163" y="1"/>
                </a:moveTo>
                <a:cubicBezTo>
                  <a:pt x="163" y="15"/>
                  <a:pt x="163" y="15"/>
                  <a:pt x="163" y="15"/>
                </a:cubicBezTo>
                <a:cubicBezTo>
                  <a:pt x="163" y="21"/>
                  <a:pt x="167" y="24"/>
                  <a:pt x="173" y="24"/>
                </a:cubicBezTo>
                <a:cubicBezTo>
                  <a:pt x="179" y="24"/>
                  <a:pt x="182" y="21"/>
                  <a:pt x="182" y="15"/>
                </a:cubicBezTo>
                <a:cubicBezTo>
                  <a:pt x="182" y="1"/>
                  <a:pt x="182" y="1"/>
                  <a:pt x="182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5"/>
                  <a:pt x="179" y="15"/>
                  <a:pt x="179" y="15"/>
                </a:cubicBezTo>
                <a:cubicBezTo>
                  <a:pt x="179" y="19"/>
                  <a:pt x="177" y="21"/>
                  <a:pt x="173" y="21"/>
                </a:cubicBezTo>
                <a:cubicBezTo>
                  <a:pt x="169" y="21"/>
                  <a:pt x="167" y="19"/>
                  <a:pt x="167" y="15"/>
                </a:cubicBezTo>
                <a:cubicBezTo>
                  <a:pt x="167" y="1"/>
                  <a:pt x="167" y="1"/>
                  <a:pt x="167" y="1"/>
                </a:cubicBezTo>
                <a:lnTo>
                  <a:pt x="163" y="1"/>
                </a:lnTo>
                <a:close/>
                <a:moveTo>
                  <a:pt x="193" y="24"/>
                </a:moveTo>
                <a:cubicBezTo>
                  <a:pt x="197" y="24"/>
                  <a:pt x="197" y="24"/>
                  <a:pt x="197" y="24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9"/>
                  <a:pt x="198" y="9"/>
                  <a:pt x="199" y="10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4" y="1"/>
                  <a:pt x="214" y="1"/>
                  <a:pt x="214" y="1"/>
                </a:cubicBezTo>
                <a:cubicBezTo>
                  <a:pt x="211" y="1"/>
                  <a:pt x="211" y="1"/>
                  <a:pt x="211" y="1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10" y="16"/>
                  <a:pt x="209" y="15"/>
                  <a:pt x="208" y="14"/>
                </a:cubicBezTo>
                <a:cubicBezTo>
                  <a:pt x="193" y="0"/>
                  <a:pt x="193" y="0"/>
                  <a:pt x="193" y="0"/>
                </a:cubicBezTo>
                <a:lnTo>
                  <a:pt x="193" y="24"/>
                </a:lnTo>
                <a:close/>
                <a:moveTo>
                  <a:pt x="233" y="4"/>
                </a:moveTo>
                <a:cubicBezTo>
                  <a:pt x="239" y="4"/>
                  <a:pt x="239" y="4"/>
                  <a:pt x="239" y="4"/>
                </a:cubicBezTo>
                <a:cubicBezTo>
                  <a:pt x="239" y="1"/>
                  <a:pt x="239" y="1"/>
                  <a:pt x="239" y="1"/>
                </a:cubicBezTo>
                <a:cubicBezTo>
                  <a:pt x="223" y="1"/>
                  <a:pt x="223" y="1"/>
                  <a:pt x="223" y="1"/>
                </a:cubicBezTo>
                <a:cubicBezTo>
                  <a:pt x="223" y="4"/>
                  <a:pt x="223" y="4"/>
                  <a:pt x="223" y="4"/>
                </a:cubicBezTo>
                <a:cubicBezTo>
                  <a:pt x="229" y="4"/>
                  <a:pt x="229" y="4"/>
                  <a:pt x="229" y="4"/>
                </a:cubicBezTo>
                <a:cubicBezTo>
                  <a:pt x="229" y="24"/>
                  <a:pt x="229" y="24"/>
                  <a:pt x="229" y="24"/>
                </a:cubicBezTo>
                <a:cubicBezTo>
                  <a:pt x="233" y="24"/>
                  <a:pt x="233" y="24"/>
                  <a:pt x="233" y="24"/>
                </a:cubicBezTo>
                <a:lnTo>
                  <a:pt x="233" y="4"/>
                </a:lnTo>
                <a:close/>
                <a:moveTo>
                  <a:pt x="261" y="24"/>
                </a:moveTo>
                <a:cubicBezTo>
                  <a:pt x="264" y="24"/>
                  <a:pt x="264" y="24"/>
                  <a:pt x="264" y="24"/>
                </a:cubicBezTo>
                <a:cubicBezTo>
                  <a:pt x="253" y="0"/>
                  <a:pt x="253" y="0"/>
                  <a:pt x="253" y="0"/>
                </a:cubicBezTo>
                <a:cubicBezTo>
                  <a:pt x="242" y="24"/>
                  <a:pt x="242" y="24"/>
                  <a:pt x="242" y="24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58" y="18"/>
                  <a:pt x="258" y="18"/>
                  <a:pt x="258" y="18"/>
                </a:cubicBezTo>
                <a:lnTo>
                  <a:pt x="261" y="24"/>
                </a:lnTo>
                <a:close/>
                <a:moveTo>
                  <a:pt x="250" y="15"/>
                </a:moveTo>
                <a:cubicBezTo>
                  <a:pt x="252" y="9"/>
                  <a:pt x="252" y="9"/>
                  <a:pt x="252" y="9"/>
                </a:cubicBezTo>
                <a:cubicBezTo>
                  <a:pt x="253" y="9"/>
                  <a:pt x="253" y="8"/>
                  <a:pt x="253" y="7"/>
                </a:cubicBezTo>
                <a:cubicBezTo>
                  <a:pt x="254" y="8"/>
                  <a:pt x="254" y="9"/>
                  <a:pt x="254" y="9"/>
                </a:cubicBezTo>
                <a:cubicBezTo>
                  <a:pt x="257" y="15"/>
                  <a:pt x="257" y="15"/>
                  <a:pt x="257" y="15"/>
                </a:cubicBezTo>
                <a:lnTo>
                  <a:pt x="250" y="15"/>
                </a:lnTo>
                <a:close/>
                <a:moveTo>
                  <a:pt x="273" y="24"/>
                </a:moveTo>
                <a:cubicBezTo>
                  <a:pt x="276" y="24"/>
                  <a:pt x="276" y="24"/>
                  <a:pt x="276" y="24"/>
                </a:cubicBezTo>
                <a:cubicBezTo>
                  <a:pt x="276" y="1"/>
                  <a:pt x="276" y="1"/>
                  <a:pt x="276" y="1"/>
                </a:cubicBezTo>
                <a:cubicBezTo>
                  <a:pt x="273" y="1"/>
                  <a:pt x="273" y="1"/>
                  <a:pt x="273" y="1"/>
                </a:cubicBezTo>
                <a:lnTo>
                  <a:pt x="273" y="24"/>
                </a:lnTo>
                <a:close/>
                <a:moveTo>
                  <a:pt x="288" y="24"/>
                </a:moveTo>
                <a:cubicBezTo>
                  <a:pt x="291" y="24"/>
                  <a:pt x="291" y="24"/>
                  <a:pt x="291" y="24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9"/>
                  <a:pt x="292" y="9"/>
                  <a:pt x="293" y="10"/>
                </a:cubicBezTo>
                <a:cubicBezTo>
                  <a:pt x="308" y="24"/>
                  <a:pt x="308" y="24"/>
                  <a:pt x="308" y="24"/>
                </a:cubicBezTo>
                <a:cubicBezTo>
                  <a:pt x="308" y="1"/>
                  <a:pt x="308" y="1"/>
                  <a:pt x="308" y="1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4" y="16"/>
                  <a:pt x="303" y="15"/>
                  <a:pt x="302" y="14"/>
                </a:cubicBezTo>
                <a:cubicBezTo>
                  <a:pt x="288" y="0"/>
                  <a:pt x="288" y="0"/>
                  <a:pt x="288" y="0"/>
                </a:cubicBezTo>
                <a:lnTo>
                  <a:pt x="288" y="24"/>
                </a:lnTo>
                <a:close/>
                <a:moveTo>
                  <a:pt x="318" y="19"/>
                </a:moveTo>
                <a:cubicBezTo>
                  <a:pt x="319" y="22"/>
                  <a:pt x="321" y="24"/>
                  <a:pt x="325" y="24"/>
                </a:cubicBezTo>
                <a:cubicBezTo>
                  <a:pt x="330" y="24"/>
                  <a:pt x="333" y="21"/>
                  <a:pt x="333" y="17"/>
                </a:cubicBezTo>
                <a:cubicBezTo>
                  <a:pt x="333" y="14"/>
                  <a:pt x="331" y="12"/>
                  <a:pt x="327" y="10"/>
                </a:cubicBezTo>
                <a:cubicBezTo>
                  <a:pt x="324" y="9"/>
                  <a:pt x="323" y="8"/>
                  <a:pt x="323" y="6"/>
                </a:cubicBezTo>
                <a:cubicBezTo>
                  <a:pt x="323" y="5"/>
                  <a:pt x="324" y="3"/>
                  <a:pt x="326" y="3"/>
                </a:cubicBezTo>
                <a:cubicBezTo>
                  <a:pt x="327" y="3"/>
                  <a:pt x="328" y="4"/>
                  <a:pt x="329" y="5"/>
                </a:cubicBezTo>
                <a:cubicBezTo>
                  <a:pt x="332" y="4"/>
                  <a:pt x="332" y="4"/>
                  <a:pt x="332" y="4"/>
                </a:cubicBezTo>
                <a:cubicBezTo>
                  <a:pt x="331" y="2"/>
                  <a:pt x="329" y="0"/>
                  <a:pt x="326" y="0"/>
                </a:cubicBezTo>
                <a:cubicBezTo>
                  <a:pt x="321" y="0"/>
                  <a:pt x="319" y="3"/>
                  <a:pt x="319" y="6"/>
                </a:cubicBezTo>
                <a:cubicBezTo>
                  <a:pt x="319" y="10"/>
                  <a:pt x="321" y="11"/>
                  <a:pt x="325" y="13"/>
                </a:cubicBezTo>
                <a:cubicBezTo>
                  <a:pt x="327" y="15"/>
                  <a:pt x="329" y="15"/>
                  <a:pt x="329" y="17"/>
                </a:cubicBezTo>
                <a:cubicBezTo>
                  <a:pt x="329" y="19"/>
                  <a:pt x="328" y="21"/>
                  <a:pt x="326" y="21"/>
                </a:cubicBezTo>
                <a:cubicBezTo>
                  <a:pt x="323" y="21"/>
                  <a:pt x="322" y="20"/>
                  <a:pt x="321" y="18"/>
                </a:cubicBezTo>
                <a:lnTo>
                  <a:pt x="318" y="19"/>
                </a:lnTo>
                <a:close/>
                <a:moveTo>
                  <a:pt x="374" y="24"/>
                </a:moveTo>
                <a:cubicBezTo>
                  <a:pt x="378" y="24"/>
                  <a:pt x="378" y="24"/>
                  <a:pt x="378" y="24"/>
                </a:cubicBezTo>
                <a:cubicBezTo>
                  <a:pt x="367" y="0"/>
                  <a:pt x="367" y="0"/>
                  <a:pt x="367" y="0"/>
                </a:cubicBezTo>
                <a:cubicBezTo>
                  <a:pt x="355" y="24"/>
                  <a:pt x="355" y="24"/>
                  <a:pt x="355" y="24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71" y="18"/>
                  <a:pt x="371" y="18"/>
                  <a:pt x="371" y="18"/>
                </a:cubicBezTo>
                <a:lnTo>
                  <a:pt x="374" y="24"/>
                </a:lnTo>
                <a:close/>
                <a:moveTo>
                  <a:pt x="364" y="15"/>
                </a:moveTo>
                <a:cubicBezTo>
                  <a:pt x="366" y="9"/>
                  <a:pt x="366" y="9"/>
                  <a:pt x="366" y="9"/>
                </a:cubicBezTo>
                <a:cubicBezTo>
                  <a:pt x="366" y="9"/>
                  <a:pt x="366" y="8"/>
                  <a:pt x="367" y="7"/>
                </a:cubicBezTo>
                <a:cubicBezTo>
                  <a:pt x="367" y="8"/>
                  <a:pt x="367" y="9"/>
                  <a:pt x="368" y="9"/>
                </a:cubicBezTo>
                <a:cubicBezTo>
                  <a:pt x="370" y="15"/>
                  <a:pt x="370" y="15"/>
                  <a:pt x="370" y="15"/>
                </a:cubicBezTo>
                <a:lnTo>
                  <a:pt x="364" y="15"/>
                </a:lnTo>
                <a:close/>
                <a:moveTo>
                  <a:pt x="386" y="24"/>
                </a:moveTo>
                <a:cubicBezTo>
                  <a:pt x="389" y="24"/>
                  <a:pt x="389" y="24"/>
                  <a:pt x="389" y="24"/>
                </a:cubicBezTo>
                <a:cubicBezTo>
                  <a:pt x="389" y="8"/>
                  <a:pt x="389" y="8"/>
                  <a:pt x="389" y="8"/>
                </a:cubicBezTo>
                <a:cubicBezTo>
                  <a:pt x="390" y="9"/>
                  <a:pt x="391" y="9"/>
                  <a:pt x="392" y="10"/>
                </a:cubicBezTo>
                <a:cubicBezTo>
                  <a:pt x="407" y="24"/>
                  <a:pt x="407" y="24"/>
                  <a:pt x="407" y="24"/>
                </a:cubicBezTo>
                <a:cubicBezTo>
                  <a:pt x="407" y="1"/>
                  <a:pt x="407" y="1"/>
                  <a:pt x="407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6"/>
                  <a:pt x="402" y="15"/>
                  <a:pt x="401" y="14"/>
                </a:cubicBezTo>
                <a:cubicBezTo>
                  <a:pt x="386" y="0"/>
                  <a:pt x="386" y="0"/>
                  <a:pt x="386" y="0"/>
                </a:cubicBezTo>
                <a:lnTo>
                  <a:pt x="386" y="24"/>
                </a:lnTo>
                <a:close/>
                <a:moveTo>
                  <a:pt x="418" y="24"/>
                </a:moveTo>
                <a:cubicBezTo>
                  <a:pt x="423" y="24"/>
                  <a:pt x="423" y="24"/>
                  <a:pt x="423" y="24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8" y="24"/>
                  <a:pt x="431" y="23"/>
                  <a:pt x="433" y="21"/>
                </a:cubicBezTo>
                <a:cubicBezTo>
                  <a:pt x="436" y="19"/>
                  <a:pt x="437" y="16"/>
                  <a:pt x="437" y="12"/>
                </a:cubicBezTo>
                <a:cubicBezTo>
                  <a:pt x="437" y="8"/>
                  <a:pt x="436" y="5"/>
                  <a:pt x="433" y="3"/>
                </a:cubicBezTo>
                <a:cubicBezTo>
                  <a:pt x="430" y="1"/>
                  <a:pt x="427" y="1"/>
                  <a:pt x="423" y="1"/>
                </a:cubicBezTo>
                <a:cubicBezTo>
                  <a:pt x="418" y="1"/>
                  <a:pt x="418" y="1"/>
                  <a:pt x="418" y="1"/>
                </a:cubicBezTo>
                <a:lnTo>
                  <a:pt x="418" y="24"/>
                </a:lnTo>
                <a:close/>
                <a:moveTo>
                  <a:pt x="421" y="20"/>
                </a:moveTo>
                <a:cubicBezTo>
                  <a:pt x="421" y="4"/>
                  <a:pt x="421" y="4"/>
                  <a:pt x="421" y="4"/>
                </a:cubicBezTo>
                <a:cubicBezTo>
                  <a:pt x="423" y="4"/>
                  <a:pt x="423" y="4"/>
                  <a:pt x="423" y="4"/>
                </a:cubicBezTo>
                <a:cubicBezTo>
                  <a:pt x="424" y="4"/>
                  <a:pt x="424" y="4"/>
                  <a:pt x="424" y="4"/>
                </a:cubicBezTo>
                <a:cubicBezTo>
                  <a:pt x="427" y="4"/>
                  <a:pt x="429" y="4"/>
                  <a:pt x="431" y="5"/>
                </a:cubicBezTo>
                <a:cubicBezTo>
                  <a:pt x="433" y="7"/>
                  <a:pt x="433" y="9"/>
                  <a:pt x="433" y="12"/>
                </a:cubicBezTo>
                <a:cubicBezTo>
                  <a:pt x="433" y="15"/>
                  <a:pt x="433" y="17"/>
                  <a:pt x="431" y="19"/>
                </a:cubicBezTo>
                <a:cubicBezTo>
                  <a:pt x="429" y="20"/>
                  <a:pt x="427" y="20"/>
                  <a:pt x="425" y="20"/>
                </a:cubicBezTo>
                <a:cubicBezTo>
                  <a:pt x="423" y="20"/>
                  <a:pt x="423" y="20"/>
                  <a:pt x="423" y="20"/>
                </a:cubicBezTo>
                <a:lnTo>
                  <a:pt x="421" y="20"/>
                </a:lnTo>
                <a:close/>
                <a:moveTo>
                  <a:pt x="467" y="13"/>
                </a:moveTo>
                <a:cubicBezTo>
                  <a:pt x="468" y="13"/>
                  <a:pt x="468" y="13"/>
                  <a:pt x="468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71" y="13"/>
                  <a:pt x="473" y="13"/>
                  <a:pt x="475" y="12"/>
                </a:cubicBezTo>
                <a:cubicBezTo>
                  <a:pt x="476" y="11"/>
                  <a:pt x="477" y="9"/>
                  <a:pt x="477" y="7"/>
                </a:cubicBezTo>
                <a:cubicBezTo>
                  <a:pt x="477" y="5"/>
                  <a:pt x="476" y="3"/>
                  <a:pt x="475" y="2"/>
                </a:cubicBezTo>
                <a:cubicBezTo>
                  <a:pt x="473" y="1"/>
                  <a:pt x="471" y="1"/>
                  <a:pt x="469" y="1"/>
                </a:cubicBezTo>
                <a:cubicBezTo>
                  <a:pt x="468" y="1"/>
                  <a:pt x="468" y="1"/>
                  <a:pt x="468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463" y="24"/>
                  <a:pt x="463" y="24"/>
                  <a:pt x="463" y="24"/>
                </a:cubicBezTo>
                <a:cubicBezTo>
                  <a:pt x="467" y="24"/>
                  <a:pt x="467" y="24"/>
                  <a:pt x="467" y="24"/>
                </a:cubicBezTo>
                <a:lnTo>
                  <a:pt x="467" y="13"/>
                </a:lnTo>
                <a:close/>
                <a:moveTo>
                  <a:pt x="467" y="10"/>
                </a:moveTo>
                <a:cubicBezTo>
                  <a:pt x="467" y="4"/>
                  <a:pt x="467" y="4"/>
                  <a:pt x="467" y="4"/>
                </a:cubicBezTo>
                <a:cubicBezTo>
                  <a:pt x="468" y="4"/>
                  <a:pt x="468" y="4"/>
                  <a:pt x="468" y="4"/>
                </a:cubicBezTo>
                <a:cubicBezTo>
                  <a:pt x="471" y="4"/>
                  <a:pt x="473" y="4"/>
                  <a:pt x="473" y="7"/>
                </a:cubicBezTo>
                <a:cubicBezTo>
                  <a:pt x="473" y="10"/>
                  <a:pt x="471" y="10"/>
                  <a:pt x="468" y="10"/>
                </a:cubicBezTo>
                <a:lnTo>
                  <a:pt x="467" y="10"/>
                </a:lnTo>
                <a:close/>
                <a:moveTo>
                  <a:pt x="486" y="24"/>
                </a:moveTo>
                <a:cubicBezTo>
                  <a:pt x="499" y="24"/>
                  <a:pt x="499" y="24"/>
                  <a:pt x="499" y="24"/>
                </a:cubicBezTo>
                <a:cubicBezTo>
                  <a:pt x="499" y="20"/>
                  <a:pt x="499" y="20"/>
                  <a:pt x="499" y="20"/>
                </a:cubicBezTo>
                <a:cubicBezTo>
                  <a:pt x="490" y="20"/>
                  <a:pt x="490" y="20"/>
                  <a:pt x="490" y="20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9" y="13"/>
                  <a:pt x="499" y="13"/>
                  <a:pt x="499" y="13"/>
                </a:cubicBezTo>
                <a:cubicBezTo>
                  <a:pt x="499" y="10"/>
                  <a:pt x="499" y="10"/>
                  <a:pt x="499" y="10"/>
                </a:cubicBezTo>
                <a:cubicBezTo>
                  <a:pt x="490" y="10"/>
                  <a:pt x="490" y="10"/>
                  <a:pt x="490" y="10"/>
                </a:cubicBezTo>
                <a:cubicBezTo>
                  <a:pt x="490" y="4"/>
                  <a:pt x="490" y="4"/>
                  <a:pt x="490" y="4"/>
                </a:cubicBezTo>
                <a:cubicBezTo>
                  <a:pt x="499" y="4"/>
                  <a:pt x="499" y="4"/>
                  <a:pt x="499" y="4"/>
                </a:cubicBezTo>
                <a:cubicBezTo>
                  <a:pt x="499" y="1"/>
                  <a:pt x="499" y="1"/>
                  <a:pt x="499" y="1"/>
                </a:cubicBezTo>
                <a:cubicBezTo>
                  <a:pt x="486" y="1"/>
                  <a:pt x="486" y="1"/>
                  <a:pt x="486" y="1"/>
                </a:cubicBezTo>
                <a:lnTo>
                  <a:pt x="486" y="24"/>
                </a:lnTo>
                <a:close/>
                <a:moveTo>
                  <a:pt x="533" y="12"/>
                </a:moveTo>
                <a:cubicBezTo>
                  <a:pt x="533" y="9"/>
                  <a:pt x="532" y="6"/>
                  <a:pt x="529" y="4"/>
                </a:cubicBezTo>
                <a:cubicBezTo>
                  <a:pt x="527" y="1"/>
                  <a:pt x="524" y="0"/>
                  <a:pt x="521" y="0"/>
                </a:cubicBezTo>
                <a:cubicBezTo>
                  <a:pt x="517" y="0"/>
                  <a:pt x="514" y="1"/>
                  <a:pt x="512" y="4"/>
                </a:cubicBezTo>
                <a:cubicBezTo>
                  <a:pt x="509" y="6"/>
                  <a:pt x="508" y="9"/>
                  <a:pt x="508" y="12"/>
                </a:cubicBezTo>
                <a:cubicBezTo>
                  <a:pt x="508" y="15"/>
                  <a:pt x="509" y="18"/>
                  <a:pt x="512" y="21"/>
                </a:cubicBezTo>
                <a:cubicBezTo>
                  <a:pt x="514" y="23"/>
                  <a:pt x="517" y="24"/>
                  <a:pt x="521" y="24"/>
                </a:cubicBezTo>
                <a:cubicBezTo>
                  <a:pt x="524" y="24"/>
                  <a:pt x="527" y="23"/>
                  <a:pt x="529" y="21"/>
                </a:cubicBezTo>
                <a:cubicBezTo>
                  <a:pt x="532" y="18"/>
                  <a:pt x="533" y="15"/>
                  <a:pt x="533" y="12"/>
                </a:cubicBezTo>
                <a:moveTo>
                  <a:pt x="529" y="12"/>
                </a:moveTo>
                <a:cubicBezTo>
                  <a:pt x="529" y="14"/>
                  <a:pt x="528" y="17"/>
                  <a:pt x="527" y="18"/>
                </a:cubicBezTo>
                <a:cubicBezTo>
                  <a:pt x="525" y="20"/>
                  <a:pt x="523" y="21"/>
                  <a:pt x="521" y="21"/>
                </a:cubicBezTo>
                <a:cubicBezTo>
                  <a:pt x="518" y="21"/>
                  <a:pt x="516" y="20"/>
                  <a:pt x="515" y="18"/>
                </a:cubicBezTo>
                <a:cubicBezTo>
                  <a:pt x="513" y="17"/>
                  <a:pt x="512" y="14"/>
                  <a:pt x="512" y="12"/>
                </a:cubicBezTo>
                <a:cubicBezTo>
                  <a:pt x="512" y="10"/>
                  <a:pt x="513" y="8"/>
                  <a:pt x="515" y="6"/>
                </a:cubicBezTo>
                <a:cubicBezTo>
                  <a:pt x="516" y="4"/>
                  <a:pt x="518" y="4"/>
                  <a:pt x="521" y="4"/>
                </a:cubicBezTo>
                <a:cubicBezTo>
                  <a:pt x="523" y="4"/>
                  <a:pt x="525" y="4"/>
                  <a:pt x="527" y="6"/>
                </a:cubicBezTo>
                <a:cubicBezTo>
                  <a:pt x="528" y="8"/>
                  <a:pt x="529" y="10"/>
                  <a:pt x="529" y="12"/>
                </a:cubicBezTo>
                <a:moveTo>
                  <a:pt x="547" y="13"/>
                </a:moveTo>
                <a:cubicBezTo>
                  <a:pt x="548" y="13"/>
                  <a:pt x="548" y="13"/>
                  <a:pt x="548" y="13"/>
                </a:cubicBezTo>
                <a:cubicBezTo>
                  <a:pt x="549" y="13"/>
                  <a:pt x="549" y="13"/>
                  <a:pt x="549" y="13"/>
                </a:cubicBezTo>
                <a:cubicBezTo>
                  <a:pt x="551" y="13"/>
                  <a:pt x="553" y="13"/>
                  <a:pt x="555" y="12"/>
                </a:cubicBezTo>
                <a:cubicBezTo>
                  <a:pt x="556" y="11"/>
                  <a:pt x="557" y="9"/>
                  <a:pt x="557" y="7"/>
                </a:cubicBezTo>
                <a:cubicBezTo>
                  <a:pt x="557" y="5"/>
                  <a:pt x="556" y="3"/>
                  <a:pt x="555" y="2"/>
                </a:cubicBezTo>
                <a:cubicBezTo>
                  <a:pt x="553" y="1"/>
                  <a:pt x="551" y="1"/>
                  <a:pt x="549" y="1"/>
                </a:cubicBezTo>
                <a:cubicBezTo>
                  <a:pt x="548" y="1"/>
                  <a:pt x="548" y="1"/>
                  <a:pt x="548" y="1"/>
                </a:cubicBezTo>
                <a:cubicBezTo>
                  <a:pt x="543" y="1"/>
                  <a:pt x="543" y="1"/>
                  <a:pt x="543" y="1"/>
                </a:cubicBezTo>
                <a:cubicBezTo>
                  <a:pt x="543" y="24"/>
                  <a:pt x="543" y="24"/>
                  <a:pt x="543" y="24"/>
                </a:cubicBezTo>
                <a:cubicBezTo>
                  <a:pt x="547" y="24"/>
                  <a:pt x="547" y="24"/>
                  <a:pt x="547" y="24"/>
                </a:cubicBezTo>
                <a:lnTo>
                  <a:pt x="547" y="13"/>
                </a:lnTo>
                <a:close/>
                <a:moveTo>
                  <a:pt x="547" y="10"/>
                </a:moveTo>
                <a:cubicBezTo>
                  <a:pt x="547" y="4"/>
                  <a:pt x="547" y="4"/>
                  <a:pt x="547" y="4"/>
                </a:cubicBezTo>
                <a:cubicBezTo>
                  <a:pt x="548" y="4"/>
                  <a:pt x="548" y="4"/>
                  <a:pt x="548" y="4"/>
                </a:cubicBezTo>
                <a:cubicBezTo>
                  <a:pt x="551" y="4"/>
                  <a:pt x="553" y="4"/>
                  <a:pt x="553" y="7"/>
                </a:cubicBezTo>
                <a:cubicBezTo>
                  <a:pt x="553" y="10"/>
                  <a:pt x="551" y="10"/>
                  <a:pt x="548" y="10"/>
                </a:cubicBezTo>
                <a:lnTo>
                  <a:pt x="547" y="10"/>
                </a:lnTo>
                <a:close/>
                <a:moveTo>
                  <a:pt x="566" y="24"/>
                </a:moveTo>
                <a:cubicBezTo>
                  <a:pt x="578" y="24"/>
                  <a:pt x="578" y="24"/>
                  <a:pt x="578" y="24"/>
                </a:cubicBezTo>
                <a:cubicBezTo>
                  <a:pt x="578" y="20"/>
                  <a:pt x="578" y="20"/>
                  <a:pt x="578" y="20"/>
                </a:cubicBezTo>
                <a:cubicBezTo>
                  <a:pt x="570" y="20"/>
                  <a:pt x="570" y="20"/>
                  <a:pt x="570" y="20"/>
                </a:cubicBezTo>
                <a:cubicBezTo>
                  <a:pt x="570" y="1"/>
                  <a:pt x="570" y="1"/>
                  <a:pt x="570" y="1"/>
                </a:cubicBezTo>
                <a:cubicBezTo>
                  <a:pt x="566" y="1"/>
                  <a:pt x="566" y="1"/>
                  <a:pt x="566" y="1"/>
                </a:cubicBezTo>
                <a:lnTo>
                  <a:pt x="566" y="24"/>
                </a:lnTo>
                <a:close/>
                <a:moveTo>
                  <a:pt x="587" y="24"/>
                </a:moveTo>
                <a:cubicBezTo>
                  <a:pt x="600" y="24"/>
                  <a:pt x="600" y="24"/>
                  <a:pt x="600" y="24"/>
                </a:cubicBezTo>
                <a:cubicBezTo>
                  <a:pt x="600" y="20"/>
                  <a:pt x="600" y="20"/>
                  <a:pt x="600" y="20"/>
                </a:cubicBezTo>
                <a:cubicBezTo>
                  <a:pt x="591" y="20"/>
                  <a:pt x="591" y="20"/>
                  <a:pt x="591" y="20"/>
                </a:cubicBezTo>
                <a:cubicBezTo>
                  <a:pt x="591" y="13"/>
                  <a:pt x="591" y="13"/>
                  <a:pt x="591" y="13"/>
                </a:cubicBezTo>
                <a:cubicBezTo>
                  <a:pt x="600" y="13"/>
                  <a:pt x="600" y="13"/>
                  <a:pt x="600" y="13"/>
                </a:cubicBezTo>
                <a:cubicBezTo>
                  <a:pt x="600" y="10"/>
                  <a:pt x="600" y="10"/>
                  <a:pt x="600" y="10"/>
                </a:cubicBezTo>
                <a:cubicBezTo>
                  <a:pt x="591" y="10"/>
                  <a:pt x="591" y="10"/>
                  <a:pt x="591" y="10"/>
                </a:cubicBezTo>
                <a:cubicBezTo>
                  <a:pt x="591" y="4"/>
                  <a:pt x="591" y="4"/>
                  <a:pt x="591" y="4"/>
                </a:cubicBezTo>
                <a:cubicBezTo>
                  <a:pt x="600" y="4"/>
                  <a:pt x="600" y="4"/>
                  <a:pt x="600" y="4"/>
                </a:cubicBezTo>
                <a:cubicBezTo>
                  <a:pt x="600" y="1"/>
                  <a:pt x="600" y="1"/>
                  <a:pt x="600" y="1"/>
                </a:cubicBezTo>
                <a:cubicBezTo>
                  <a:pt x="587" y="1"/>
                  <a:pt x="587" y="1"/>
                  <a:pt x="587" y="1"/>
                </a:cubicBezTo>
                <a:lnTo>
                  <a:pt x="587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99" y="262761"/>
            <a:ext cx="6581176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562100"/>
          </a:xfrm>
          <a:prstGeom prst="rect">
            <a:avLst/>
          </a:prstGeom>
          <a:solidFill>
            <a:srgbClr val="0095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6848475" y="0"/>
            <a:ext cx="2295525" cy="1562100"/>
          </a:xfrm>
          <a:prstGeom prst="rect">
            <a:avLst/>
          </a:prstGeom>
          <a:solidFill>
            <a:srgbClr val="06145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 userDrawn="1"/>
        </p:nvSpPr>
        <p:spPr bwMode="auto">
          <a:xfrm>
            <a:off x="7142163" y="306388"/>
            <a:ext cx="39687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24"/>
          <p:cNvSpPr>
            <a:spLocks/>
          </p:cNvSpPr>
          <p:nvPr userDrawn="1"/>
        </p:nvSpPr>
        <p:spPr bwMode="auto">
          <a:xfrm>
            <a:off x="7285038" y="301625"/>
            <a:ext cx="214312" cy="2825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74" y="24"/>
              </a:cxn>
              <a:cxn ang="0">
                <a:pos x="49" y="13"/>
              </a:cxn>
              <a:cxn ang="0">
                <a:pos x="24" y="24"/>
              </a:cxn>
              <a:cxn ang="0">
                <a:pos x="14" y="49"/>
              </a:cxn>
              <a:cxn ang="0">
                <a:pos x="24" y="75"/>
              </a:cxn>
              <a:cxn ang="0">
                <a:pos x="49" y="85"/>
              </a:cxn>
              <a:cxn ang="0">
                <a:pos x="62" y="83"/>
              </a:cxn>
              <a:cxn ang="0">
                <a:pos x="68" y="79"/>
              </a:cxn>
              <a:cxn ang="0">
                <a:pos x="74" y="74"/>
              </a:cxn>
              <a:cxn ang="0">
                <a:pos x="74" y="91"/>
              </a:cxn>
              <a:cxn ang="0">
                <a:pos x="49" y="98"/>
              </a:cxn>
              <a:cxn ang="0">
                <a:pos x="14" y="84"/>
              </a:cxn>
              <a:cxn ang="0">
                <a:pos x="0" y="50"/>
              </a:cxn>
              <a:cxn ang="0">
                <a:pos x="12" y="17"/>
              </a:cxn>
              <a:cxn ang="0">
                <a:pos x="50" y="0"/>
              </a:cxn>
              <a:cxn ang="0">
                <a:pos x="74" y="7"/>
              </a:cxn>
            </a:cxnLst>
            <a:rect l="0" t="0" r="r" b="b"/>
            <a:pathLst>
              <a:path w="74" h="98">
                <a:moveTo>
                  <a:pt x="74" y="7"/>
                </a:moveTo>
                <a:cubicBezTo>
                  <a:pt x="74" y="24"/>
                  <a:pt x="74" y="24"/>
                  <a:pt x="74" y="24"/>
                </a:cubicBezTo>
                <a:cubicBezTo>
                  <a:pt x="66" y="17"/>
                  <a:pt x="58" y="13"/>
                  <a:pt x="49" y="13"/>
                </a:cubicBezTo>
                <a:cubicBezTo>
                  <a:pt x="39" y="13"/>
                  <a:pt x="31" y="17"/>
                  <a:pt x="24" y="24"/>
                </a:cubicBezTo>
                <a:cubicBezTo>
                  <a:pt x="17" y="31"/>
                  <a:pt x="14" y="39"/>
                  <a:pt x="14" y="49"/>
                </a:cubicBezTo>
                <a:cubicBezTo>
                  <a:pt x="14" y="59"/>
                  <a:pt x="17" y="68"/>
                  <a:pt x="24" y="75"/>
                </a:cubicBezTo>
                <a:cubicBezTo>
                  <a:pt x="31" y="82"/>
                  <a:pt x="39" y="85"/>
                  <a:pt x="49" y="85"/>
                </a:cubicBezTo>
                <a:cubicBezTo>
                  <a:pt x="54" y="85"/>
                  <a:pt x="58" y="84"/>
                  <a:pt x="62" y="83"/>
                </a:cubicBezTo>
                <a:cubicBezTo>
                  <a:pt x="64" y="82"/>
                  <a:pt x="66" y="81"/>
                  <a:pt x="68" y="79"/>
                </a:cubicBezTo>
                <a:cubicBezTo>
                  <a:pt x="70" y="78"/>
                  <a:pt x="72" y="76"/>
                  <a:pt x="74" y="74"/>
                </a:cubicBezTo>
                <a:cubicBezTo>
                  <a:pt x="74" y="91"/>
                  <a:pt x="74" y="91"/>
                  <a:pt x="74" y="91"/>
                </a:cubicBezTo>
                <a:cubicBezTo>
                  <a:pt x="66" y="96"/>
                  <a:pt x="58" y="98"/>
                  <a:pt x="49" y="98"/>
                </a:cubicBezTo>
                <a:cubicBezTo>
                  <a:pt x="35" y="98"/>
                  <a:pt x="23" y="94"/>
                  <a:pt x="14" y="84"/>
                </a:cubicBezTo>
                <a:cubicBezTo>
                  <a:pt x="4" y="75"/>
                  <a:pt x="0" y="63"/>
                  <a:pt x="0" y="50"/>
                </a:cubicBezTo>
                <a:cubicBezTo>
                  <a:pt x="0" y="38"/>
                  <a:pt x="4" y="27"/>
                  <a:pt x="12" y="17"/>
                </a:cubicBezTo>
                <a:cubicBezTo>
                  <a:pt x="21" y="6"/>
                  <a:pt x="34" y="0"/>
                  <a:pt x="50" y="0"/>
                </a:cubicBezTo>
                <a:cubicBezTo>
                  <a:pt x="58" y="0"/>
                  <a:pt x="66" y="2"/>
                  <a:pt x="74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7616825" y="306388"/>
            <a:ext cx="41275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26"/>
          <p:cNvSpPr>
            <a:spLocks noEditPoints="1"/>
          </p:cNvSpPr>
          <p:nvPr userDrawn="1"/>
        </p:nvSpPr>
        <p:spPr bwMode="auto">
          <a:xfrm>
            <a:off x="8281988" y="301625"/>
            <a:ext cx="288925" cy="2825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5" y="14"/>
              </a:cxn>
              <a:cxn ang="0">
                <a:pos x="50" y="0"/>
              </a:cxn>
              <a:cxn ang="0">
                <a:pos x="85" y="15"/>
              </a:cxn>
              <a:cxn ang="0">
                <a:pos x="100" y="49"/>
              </a:cxn>
              <a:cxn ang="0">
                <a:pos x="85" y="84"/>
              </a:cxn>
              <a:cxn ang="0">
                <a:pos x="50" y="98"/>
              </a:cxn>
              <a:cxn ang="0">
                <a:pos x="17" y="86"/>
              </a:cxn>
              <a:cxn ang="0">
                <a:pos x="0" y="49"/>
              </a:cxn>
              <a:cxn ang="0">
                <a:pos x="15" y="49"/>
              </a:cxn>
              <a:cxn ang="0">
                <a:pos x="25" y="75"/>
              </a:cxn>
              <a:cxn ang="0">
                <a:pos x="50" y="85"/>
              </a:cxn>
              <a:cxn ang="0">
                <a:pos x="75" y="75"/>
              </a:cxn>
              <a:cxn ang="0">
                <a:pos x="85" y="49"/>
              </a:cxn>
              <a:cxn ang="0">
                <a:pos x="75" y="24"/>
              </a:cxn>
              <a:cxn ang="0">
                <a:pos x="50" y="13"/>
              </a:cxn>
              <a:cxn ang="0">
                <a:pos x="25" y="24"/>
              </a:cxn>
              <a:cxn ang="0">
                <a:pos x="15" y="49"/>
              </a:cxn>
            </a:cxnLst>
            <a:rect l="0" t="0" r="r" b="b"/>
            <a:pathLst>
              <a:path w="100" h="98">
                <a:moveTo>
                  <a:pt x="0" y="49"/>
                </a:moveTo>
                <a:cubicBezTo>
                  <a:pt x="0" y="35"/>
                  <a:pt x="5" y="24"/>
                  <a:pt x="15" y="14"/>
                </a:cubicBezTo>
                <a:cubicBezTo>
                  <a:pt x="25" y="5"/>
                  <a:pt x="37" y="0"/>
                  <a:pt x="50" y="0"/>
                </a:cubicBezTo>
                <a:cubicBezTo>
                  <a:pt x="64" y="0"/>
                  <a:pt x="75" y="5"/>
                  <a:pt x="85" y="15"/>
                </a:cubicBezTo>
                <a:cubicBezTo>
                  <a:pt x="95" y="24"/>
                  <a:pt x="100" y="36"/>
                  <a:pt x="100" y="49"/>
                </a:cubicBezTo>
                <a:cubicBezTo>
                  <a:pt x="100" y="63"/>
                  <a:pt x="95" y="75"/>
                  <a:pt x="85" y="84"/>
                </a:cubicBezTo>
                <a:cubicBezTo>
                  <a:pt x="75" y="94"/>
                  <a:pt x="63" y="98"/>
                  <a:pt x="50" y="98"/>
                </a:cubicBezTo>
                <a:cubicBezTo>
                  <a:pt x="37" y="98"/>
                  <a:pt x="26" y="94"/>
                  <a:pt x="17" y="86"/>
                </a:cubicBezTo>
                <a:cubicBezTo>
                  <a:pt x="6" y="76"/>
                  <a:pt x="0" y="64"/>
                  <a:pt x="0" y="49"/>
                </a:cubicBezTo>
                <a:moveTo>
                  <a:pt x="15" y="49"/>
                </a:moveTo>
                <a:cubicBezTo>
                  <a:pt x="15" y="59"/>
                  <a:pt x="18" y="68"/>
                  <a:pt x="25" y="75"/>
                </a:cubicBezTo>
                <a:cubicBezTo>
                  <a:pt x="32" y="82"/>
                  <a:pt x="41" y="85"/>
                  <a:pt x="50" y="85"/>
                </a:cubicBezTo>
                <a:cubicBezTo>
                  <a:pt x="60" y="85"/>
                  <a:pt x="68" y="82"/>
                  <a:pt x="75" y="75"/>
                </a:cubicBezTo>
                <a:cubicBezTo>
                  <a:pt x="82" y="68"/>
                  <a:pt x="85" y="59"/>
                  <a:pt x="85" y="49"/>
                </a:cubicBezTo>
                <a:cubicBezTo>
                  <a:pt x="85" y="39"/>
                  <a:pt x="82" y="31"/>
                  <a:pt x="75" y="24"/>
                </a:cubicBezTo>
                <a:cubicBezTo>
                  <a:pt x="68" y="17"/>
                  <a:pt x="60" y="13"/>
                  <a:pt x="50" y="13"/>
                </a:cubicBezTo>
                <a:cubicBezTo>
                  <a:pt x="40" y="13"/>
                  <a:pt x="32" y="17"/>
                  <a:pt x="25" y="24"/>
                </a:cubicBezTo>
                <a:cubicBezTo>
                  <a:pt x="18" y="31"/>
                  <a:pt x="15" y="39"/>
                  <a:pt x="15" y="4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27"/>
          <p:cNvSpPr>
            <a:spLocks noEditPoints="1"/>
          </p:cNvSpPr>
          <p:nvPr userDrawn="1"/>
        </p:nvSpPr>
        <p:spPr bwMode="auto">
          <a:xfrm>
            <a:off x="8667750" y="306388"/>
            <a:ext cx="214313" cy="274637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0" y="0"/>
              </a:cxn>
              <a:cxn ang="0">
                <a:pos x="20" y="0"/>
              </a:cxn>
              <a:cxn ang="0">
                <a:pos x="43" y="3"/>
              </a:cxn>
              <a:cxn ang="0">
                <a:pos x="59" y="12"/>
              </a:cxn>
              <a:cxn ang="0">
                <a:pos x="74" y="47"/>
              </a:cxn>
              <a:cxn ang="0">
                <a:pos x="58" y="83"/>
              </a:cxn>
              <a:cxn ang="0">
                <a:pos x="42" y="92"/>
              </a:cxn>
              <a:cxn ang="0">
                <a:pos x="20" y="95"/>
              </a:cxn>
              <a:cxn ang="0">
                <a:pos x="0" y="95"/>
              </a:cxn>
              <a:cxn ang="0">
                <a:pos x="15" y="81"/>
              </a:cxn>
              <a:cxn ang="0">
                <a:pos x="21" y="81"/>
              </a:cxn>
              <a:cxn ang="0">
                <a:pos x="37" y="79"/>
              </a:cxn>
              <a:cxn ang="0">
                <a:pos x="49" y="72"/>
              </a:cxn>
              <a:cxn ang="0">
                <a:pos x="59" y="47"/>
              </a:cxn>
              <a:cxn ang="0">
                <a:pos x="49" y="22"/>
              </a:cxn>
              <a:cxn ang="0">
                <a:pos x="21" y="13"/>
              </a:cxn>
              <a:cxn ang="0">
                <a:pos x="15" y="13"/>
              </a:cxn>
              <a:cxn ang="0">
                <a:pos x="15" y="81"/>
              </a:cxn>
            </a:cxnLst>
            <a:rect l="0" t="0" r="r" b="b"/>
            <a:pathLst>
              <a:path w="74" h="95">
                <a:moveTo>
                  <a:pt x="0" y="95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7" y="1"/>
                  <a:pt x="43" y="3"/>
                </a:cubicBezTo>
                <a:cubicBezTo>
                  <a:pt x="49" y="4"/>
                  <a:pt x="54" y="8"/>
                  <a:pt x="59" y="12"/>
                </a:cubicBezTo>
                <a:cubicBezTo>
                  <a:pt x="69" y="21"/>
                  <a:pt x="74" y="33"/>
                  <a:pt x="74" y="47"/>
                </a:cubicBezTo>
                <a:cubicBezTo>
                  <a:pt x="74" y="62"/>
                  <a:pt x="68" y="74"/>
                  <a:pt x="58" y="83"/>
                </a:cubicBezTo>
                <a:cubicBezTo>
                  <a:pt x="53" y="87"/>
                  <a:pt x="48" y="90"/>
                  <a:pt x="42" y="92"/>
                </a:cubicBezTo>
                <a:cubicBezTo>
                  <a:pt x="37" y="94"/>
                  <a:pt x="30" y="95"/>
                  <a:pt x="20" y="95"/>
                </a:cubicBezTo>
                <a:lnTo>
                  <a:pt x="0" y="95"/>
                </a:lnTo>
                <a:close/>
                <a:moveTo>
                  <a:pt x="15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7" y="81"/>
                  <a:pt x="33" y="81"/>
                  <a:pt x="37" y="79"/>
                </a:cubicBezTo>
                <a:cubicBezTo>
                  <a:pt x="41" y="78"/>
                  <a:pt x="45" y="75"/>
                  <a:pt x="49" y="72"/>
                </a:cubicBezTo>
                <a:cubicBezTo>
                  <a:pt x="56" y="66"/>
                  <a:pt x="59" y="58"/>
                  <a:pt x="59" y="47"/>
                </a:cubicBezTo>
                <a:cubicBezTo>
                  <a:pt x="59" y="37"/>
                  <a:pt x="56" y="28"/>
                  <a:pt x="49" y="22"/>
                </a:cubicBezTo>
                <a:cubicBezTo>
                  <a:pt x="42" y="16"/>
                  <a:pt x="33" y="13"/>
                  <a:pt x="21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28"/>
          <p:cNvSpPr>
            <a:spLocks/>
          </p:cNvSpPr>
          <p:nvPr userDrawn="1"/>
        </p:nvSpPr>
        <p:spPr bwMode="auto">
          <a:xfrm>
            <a:off x="7769225" y="298450"/>
            <a:ext cx="434975" cy="282575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75" y="66"/>
              </a:cxn>
              <a:cxn ang="0">
                <a:pos x="41" y="0"/>
              </a:cxn>
              <a:cxn ang="0">
                <a:pos x="0" y="98"/>
              </a:cxn>
              <a:cxn ang="0">
                <a:pos x="15" y="98"/>
              </a:cxn>
              <a:cxn ang="0">
                <a:pos x="42" y="33"/>
              </a:cxn>
              <a:cxn ang="0">
                <a:pos x="75" y="97"/>
              </a:cxn>
              <a:cxn ang="0">
                <a:pos x="108" y="33"/>
              </a:cxn>
              <a:cxn ang="0">
                <a:pos x="135" y="98"/>
              </a:cxn>
              <a:cxn ang="0">
                <a:pos x="151" y="98"/>
              </a:cxn>
              <a:cxn ang="0">
                <a:pos x="109" y="0"/>
              </a:cxn>
            </a:cxnLst>
            <a:rect l="0" t="0" r="r" b="b"/>
            <a:pathLst>
              <a:path w="151" h="98">
                <a:moveTo>
                  <a:pt x="109" y="0"/>
                </a:moveTo>
                <a:cubicBezTo>
                  <a:pt x="109" y="0"/>
                  <a:pt x="83" y="50"/>
                  <a:pt x="75" y="66"/>
                </a:cubicBezTo>
                <a:cubicBezTo>
                  <a:pt x="67" y="50"/>
                  <a:pt x="41" y="0"/>
                  <a:pt x="41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21" y="83"/>
                  <a:pt x="36" y="48"/>
                  <a:pt x="42" y="33"/>
                </a:cubicBezTo>
                <a:cubicBezTo>
                  <a:pt x="51" y="50"/>
                  <a:pt x="75" y="97"/>
                  <a:pt x="75" y="97"/>
                </a:cubicBezTo>
                <a:cubicBezTo>
                  <a:pt x="75" y="97"/>
                  <a:pt x="99" y="50"/>
                  <a:pt x="108" y="33"/>
                </a:cubicBezTo>
                <a:cubicBezTo>
                  <a:pt x="114" y="48"/>
                  <a:pt x="129" y="83"/>
                  <a:pt x="135" y="98"/>
                </a:cubicBezTo>
                <a:cubicBezTo>
                  <a:pt x="151" y="98"/>
                  <a:pt x="151" y="98"/>
                  <a:pt x="151" y="98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29"/>
          <p:cNvSpPr>
            <a:spLocks/>
          </p:cNvSpPr>
          <p:nvPr userDrawn="1"/>
        </p:nvSpPr>
        <p:spPr bwMode="auto">
          <a:xfrm>
            <a:off x="7718425" y="609600"/>
            <a:ext cx="517525" cy="141288"/>
          </a:xfrm>
          <a:custGeom>
            <a:avLst/>
            <a:gdLst/>
            <a:ahLst/>
            <a:cxnLst>
              <a:cxn ang="0">
                <a:pos x="93" y="33"/>
              </a:cxn>
              <a:cxn ang="0">
                <a:pos x="0" y="32"/>
              </a:cxn>
              <a:cxn ang="0">
                <a:pos x="93" y="16"/>
              </a:cxn>
              <a:cxn ang="0">
                <a:pos x="180" y="17"/>
              </a:cxn>
              <a:cxn ang="0">
                <a:pos x="93" y="33"/>
              </a:cxn>
            </a:cxnLst>
            <a:rect l="0" t="0" r="r" b="b"/>
            <a:pathLst>
              <a:path w="180" h="49">
                <a:moveTo>
                  <a:pt x="93" y="33"/>
                </a:moveTo>
                <a:cubicBezTo>
                  <a:pt x="44" y="17"/>
                  <a:pt x="16" y="23"/>
                  <a:pt x="0" y="32"/>
                </a:cubicBezTo>
                <a:cubicBezTo>
                  <a:pt x="0" y="32"/>
                  <a:pt x="44" y="0"/>
                  <a:pt x="93" y="16"/>
                </a:cubicBezTo>
                <a:cubicBezTo>
                  <a:pt x="142" y="32"/>
                  <a:pt x="164" y="27"/>
                  <a:pt x="180" y="17"/>
                </a:cubicBezTo>
                <a:cubicBezTo>
                  <a:pt x="180" y="17"/>
                  <a:pt x="142" y="49"/>
                  <a:pt x="93" y="3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30"/>
          <p:cNvSpPr>
            <a:spLocks noEditPoints="1"/>
          </p:cNvSpPr>
          <p:nvPr userDrawn="1"/>
        </p:nvSpPr>
        <p:spPr bwMode="auto">
          <a:xfrm>
            <a:off x="7142163" y="1277938"/>
            <a:ext cx="1728787" cy="73025"/>
          </a:xfrm>
          <a:custGeom>
            <a:avLst/>
            <a:gdLst/>
            <a:ahLst/>
            <a:cxnLst>
              <a:cxn ang="0">
                <a:pos x="13" y="10"/>
              </a:cxn>
              <a:cxn ang="0">
                <a:pos x="0" y="1"/>
              </a:cxn>
              <a:cxn ang="0">
                <a:pos x="25" y="4"/>
              </a:cxn>
              <a:cxn ang="0">
                <a:pos x="46" y="12"/>
              </a:cxn>
              <a:cxn ang="0">
                <a:pos x="25" y="12"/>
              </a:cxn>
              <a:cxn ang="0">
                <a:pos x="60" y="13"/>
              </a:cxn>
              <a:cxn ang="0">
                <a:pos x="70" y="7"/>
              </a:cxn>
              <a:cxn ang="0">
                <a:pos x="60" y="24"/>
              </a:cxn>
              <a:cxn ang="0">
                <a:pos x="66" y="7"/>
              </a:cxn>
              <a:cxn ang="0">
                <a:pos x="121" y="24"/>
              </a:cxn>
              <a:cxn ang="0">
                <a:pos x="99" y="0"/>
              </a:cxn>
              <a:cxn ang="0">
                <a:pos x="101" y="12"/>
              </a:cxn>
              <a:cxn ang="0">
                <a:pos x="153" y="12"/>
              </a:cxn>
              <a:cxn ang="0">
                <a:pos x="132" y="21"/>
              </a:cxn>
              <a:cxn ang="0">
                <a:pos x="147" y="18"/>
              </a:cxn>
              <a:cxn ang="0">
                <a:pos x="141" y="4"/>
              </a:cxn>
              <a:cxn ang="0">
                <a:pos x="173" y="24"/>
              </a:cxn>
              <a:cxn ang="0">
                <a:pos x="173" y="21"/>
              </a:cxn>
              <a:cxn ang="0">
                <a:pos x="197" y="24"/>
              </a:cxn>
              <a:cxn ang="0">
                <a:pos x="211" y="1"/>
              </a:cxn>
              <a:cxn ang="0">
                <a:pos x="233" y="4"/>
              </a:cxn>
              <a:cxn ang="0">
                <a:pos x="229" y="4"/>
              </a:cxn>
              <a:cxn ang="0">
                <a:pos x="264" y="24"/>
              </a:cxn>
              <a:cxn ang="0">
                <a:pos x="258" y="18"/>
              </a:cxn>
              <a:cxn ang="0">
                <a:pos x="254" y="9"/>
              </a:cxn>
              <a:cxn ang="0">
                <a:pos x="276" y="1"/>
              </a:cxn>
              <a:cxn ang="0">
                <a:pos x="291" y="8"/>
              </a:cxn>
              <a:cxn ang="0">
                <a:pos x="305" y="17"/>
              </a:cxn>
              <a:cxn ang="0">
                <a:pos x="325" y="24"/>
              </a:cxn>
              <a:cxn ang="0">
                <a:pos x="329" y="5"/>
              </a:cxn>
              <a:cxn ang="0">
                <a:pos x="329" y="17"/>
              </a:cxn>
              <a:cxn ang="0">
                <a:pos x="378" y="24"/>
              </a:cxn>
              <a:cxn ang="0">
                <a:pos x="371" y="18"/>
              </a:cxn>
              <a:cxn ang="0">
                <a:pos x="368" y="9"/>
              </a:cxn>
              <a:cxn ang="0">
                <a:pos x="389" y="8"/>
              </a:cxn>
              <a:cxn ang="0">
                <a:pos x="403" y="17"/>
              </a:cxn>
              <a:cxn ang="0">
                <a:pos x="423" y="24"/>
              </a:cxn>
              <a:cxn ang="0">
                <a:pos x="423" y="1"/>
              </a:cxn>
              <a:cxn ang="0">
                <a:pos x="423" y="4"/>
              </a:cxn>
              <a:cxn ang="0">
                <a:pos x="425" y="20"/>
              </a:cxn>
              <a:cxn ang="0">
                <a:pos x="469" y="13"/>
              </a:cxn>
              <a:cxn ang="0">
                <a:pos x="468" y="1"/>
              </a:cxn>
              <a:cxn ang="0">
                <a:pos x="467" y="10"/>
              </a:cxn>
              <a:cxn ang="0">
                <a:pos x="467" y="10"/>
              </a:cxn>
              <a:cxn ang="0">
                <a:pos x="490" y="13"/>
              </a:cxn>
              <a:cxn ang="0">
                <a:pos x="499" y="4"/>
              </a:cxn>
              <a:cxn ang="0">
                <a:pos x="529" y="4"/>
              </a:cxn>
              <a:cxn ang="0">
                <a:pos x="521" y="24"/>
              </a:cxn>
              <a:cxn ang="0">
                <a:pos x="521" y="21"/>
              </a:cxn>
              <a:cxn ang="0">
                <a:pos x="527" y="6"/>
              </a:cxn>
              <a:cxn ang="0">
                <a:pos x="555" y="12"/>
              </a:cxn>
              <a:cxn ang="0">
                <a:pos x="543" y="1"/>
              </a:cxn>
              <a:cxn ang="0">
                <a:pos x="547" y="4"/>
              </a:cxn>
              <a:cxn ang="0">
                <a:pos x="566" y="24"/>
              </a:cxn>
              <a:cxn ang="0">
                <a:pos x="566" y="1"/>
              </a:cxn>
              <a:cxn ang="0">
                <a:pos x="591" y="20"/>
              </a:cxn>
              <a:cxn ang="0">
                <a:pos x="591" y="4"/>
              </a:cxn>
            </a:cxnLst>
            <a:rect l="0" t="0" r="r" b="b"/>
            <a:pathLst>
              <a:path w="600" h="25">
                <a:moveTo>
                  <a:pt x="0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13"/>
                  <a:pt x="3" y="13"/>
                  <a:pt x="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0"/>
                  <a:pt x="13" y="10"/>
                  <a:pt x="1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4"/>
                  <a:pt x="3" y="4"/>
                  <a:pt x="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"/>
                  <a:pt x="13" y="1"/>
                  <a:pt x="13" y="1"/>
                </a:cubicBezTo>
                <a:cubicBezTo>
                  <a:pt x="0" y="1"/>
                  <a:pt x="0" y="1"/>
                  <a:pt x="0" y="1"/>
                </a:cubicBezTo>
                <a:lnTo>
                  <a:pt x="0" y="24"/>
                </a:lnTo>
                <a:close/>
                <a:moveTo>
                  <a:pt x="46" y="12"/>
                </a:moveTo>
                <a:cubicBezTo>
                  <a:pt x="46" y="9"/>
                  <a:pt x="45" y="6"/>
                  <a:pt x="43" y="4"/>
                </a:cubicBezTo>
                <a:cubicBezTo>
                  <a:pt x="40" y="1"/>
                  <a:pt x="37" y="0"/>
                  <a:pt x="34" y="0"/>
                </a:cubicBezTo>
                <a:cubicBezTo>
                  <a:pt x="30" y="0"/>
                  <a:pt x="27" y="1"/>
                  <a:pt x="25" y="4"/>
                </a:cubicBezTo>
                <a:cubicBezTo>
                  <a:pt x="23" y="6"/>
                  <a:pt x="21" y="9"/>
                  <a:pt x="21" y="12"/>
                </a:cubicBezTo>
                <a:cubicBezTo>
                  <a:pt x="21" y="15"/>
                  <a:pt x="23" y="18"/>
                  <a:pt x="25" y="21"/>
                </a:cubicBezTo>
                <a:cubicBezTo>
                  <a:pt x="27" y="23"/>
                  <a:pt x="30" y="24"/>
                  <a:pt x="34" y="24"/>
                </a:cubicBezTo>
                <a:cubicBezTo>
                  <a:pt x="37" y="24"/>
                  <a:pt x="40" y="23"/>
                  <a:pt x="43" y="21"/>
                </a:cubicBezTo>
                <a:cubicBezTo>
                  <a:pt x="45" y="18"/>
                  <a:pt x="46" y="15"/>
                  <a:pt x="46" y="12"/>
                </a:cubicBezTo>
                <a:moveTo>
                  <a:pt x="42" y="12"/>
                </a:moveTo>
                <a:cubicBezTo>
                  <a:pt x="42" y="14"/>
                  <a:pt x="41" y="17"/>
                  <a:pt x="40" y="18"/>
                </a:cubicBezTo>
                <a:cubicBezTo>
                  <a:pt x="38" y="20"/>
                  <a:pt x="36" y="21"/>
                  <a:pt x="34" y="21"/>
                </a:cubicBezTo>
                <a:cubicBezTo>
                  <a:pt x="32" y="21"/>
                  <a:pt x="29" y="20"/>
                  <a:pt x="28" y="18"/>
                </a:cubicBezTo>
                <a:cubicBezTo>
                  <a:pt x="26" y="17"/>
                  <a:pt x="25" y="14"/>
                  <a:pt x="25" y="12"/>
                </a:cubicBezTo>
                <a:cubicBezTo>
                  <a:pt x="25" y="10"/>
                  <a:pt x="26" y="8"/>
                  <a:pt x="28" y="6"/>
                </a:cubicBezTo>
                <a:cubicBezTo>
                  <a:pt x="29" y="4"/>
                  <a:pt x="32" y="4"/>
                  <a:pt x="34" y="4"/>
                </a:cubicBezTo>
                <a:cubicBezTo>
                  <a:pt x="36" y="4"/>
                  <a:pt x="38" y="4"/>
                  <a:pt x="40" y="6"/>
                </a:cubicBezTo>
                <a:cubicBezTo>
                  <a:pt x="41" y="8"/>
                  <a:pt x="42" y="10"/>
                  <a:pt x="42" y="12"/>
                </a:cubicBezTo>
                <a:moveTo>
                  <a:pt x="60" y="13"/>
                </a:moveTo>
                <a:cubicBezTo>
                  <a:pt x="60" y="13"/>
                  <a:pt x="60" y="13"/>
                  <a:pt x="60" y="13"/>
                </a:cubicBezTo>
                <a:cubicBezTo>
                  <a:pt x="68" y="24"/>
                  <a:pt x="68" y="24"/>
                  <a:pt x="68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64" y="13"/>
                  <a:pt x="64" y="13"/>
                  <a:pt x="64" y="13"/>
                </a:cubicBezTo>
                <a:cubicBezTo>
                  <a:pt x="68" y="13"/>
                  <a:pt x="70" y="11"/>
                  <a:pt x="70" y="7"/>
                </a:cubicBezTo>
                <a:cubicBezTo>
                  <a:pt x="70" y="5"/>
                  <a:pt x="69" y="3"/>
                  <a:pt x="67" y="2"/>
                </a:cubicBezTo>
                <a:cubicBezTo>
                  <a:pt x="66" y="1"/>
                  <a:pt x="64" y="1"/>
                  <a:pt x="62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24"/>
                  <a:pt x="56" y="24"/>
                  <a:pt x="56" y="24"/>
                </a:cubicBezTo>
                <a:cubicBezTo>
                  <a:pt x="60" y="24"/>
                  <a:pt x="60" y="24"/>
                  <a:pt x="60" y="24"/>
                </a:cubicBezTo>
                <a:lnTo>
                  <a:pt x="60" y="13"/>
                </a:lnTo>
                <a:close/>
                <a:moveTo>
                  <a:pt x="60" y="10"/>
                </a:moveTo>
                <a:cubicBezTo>
                  <a:pt x="60" y="4"/>
                  <a:pt x="60" y="4"/>
                  <a:pt x="60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4" y="4"/>
                  <a:pt x="66" y="4"/>
                  <a:pt x="66" y="7"/>
                </a:cubicBezTo>
                <a:cubicBezTo>
                  <a:pt x="66" y="10"/>
                  <a:pt x="64" y="10"/>
                  <a:pt x="61" y="10"/>
                </a:cubicBezTo>
                <a:lnTo>
                  <a:pt x="60" y="10"/>
                </a:lnTo>
                <a:close/>
                <a:moveTo>
                  <a:pt x="115" y="12"/>
                </a:moveTo>
                <a:cubicBezTo>
                  <a:pt x="117" y="24"/>
                  <a:pt x="117" y="24"/>
                  <a:pt x="117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5" y="0"/>
                  <a:pt x="115" y="0"/>
                  <a:pt x="115" y="0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8" y="15"/>
                  <a:pt x="108" y="16"/>
                  <a:pt x="107" y="17"/>
                </a:cubicBezTo>
                <a:cubicBezTo>
                  <a:pt x="107" y="16"/>
                  <a:pt x="106" y="15"/>
                  <a:pt x="106" y="14"/>
                </a:cubicBezTo>
                <a:cubicBezTo>
                  <a:pt x="99" y="0"/>
                  <a:pt x="99" y="0"/>
                  <a:pt x="99" y="0"/>
                </a:cubicBezTo>
                <a:cubicBezTo>
                  <a:pt x="94" y="24"/>
                  <a:pt x="94" y="24"/>
                  <a:pt x="94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1"/>
                  <a:pt x="100" y="10"/>
                  <a:pt x="100" y="9"/>
                </a:cubicBezTo>
                <a:cubicBezTo>
                  <a:pt x="100" y="10"/>
                  <a:pt x="101" y="11"/>
                  <a:pt x="101" y="12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4" y="11"/>
                  <a:pt x="114" y="10"/>
                  <a:pt x="114" y="9"/>
                </a:cubicBezTo>
                <a:cubicBezTo>
                  <a:pt x="115" y="11"/>
                  <a:pt x="115" y="12"/>
                  <a:pt x="115" y="12"/>
                </a:cubicBezTo>
                <a:moveTo>
                  <a:pt x="153" y="12"/>
                </a:moveTo>
                <a:cubicBezTo>
                  <a:pt x="153" y="9"/>
                  <a:pt x="152" y="6"/>
                  <a:pt x="150" y="4"/>
                </a:cubicBezTo>
                <a:cubicBezTo>
                  <a:pt x="147" y="1"/>
                  <a:pt x="144" y="0"/>
                  <a:pt x="141" y="0"/>
                </a:cubicBezTo>
                <a:cubicBezTo>
                  <a:pt x="138" y="0"/>
                  <a:pt x="135" y="1"/>
                  <a:pt x="132" y="4"/>
                </a:cubicBezTo>
                <a:cubicBezTo>
                  <a:pt x="130" y="6"/>
                  <a:pt x="129" y="9"/>
                  <a:pt x="129" y="12"/>
                </a:cubicBezTo>
                <a:cubicBezTo>
                  <a:pt x="129" y="15"/>
                  <a:pt x="130" y="18"/>
                  <a:pt x="132" y="21"/>
                </a:cubicBezTo>
                <a:cubicBezTo>
                  <a:pt x="135" y="23"/>
                  <a:pt x="138" y="24"/>
                  <a:pt x="141" y="24"/>
                </a:cubicBezTo>
                <a:cubicBezTo>
                  <a:pt x="144" y="24"/>
                  <a:pt x="147" y="23"/>
                  <a:pt x="150" y="21"/>
                </a:cubicBezTo>
                <a:cubicBezTo>
                  <a:pt x="152" y="18"/>
                  <a:pt x="153" y="15"/>
                  <a:pt x="153" y="12"/>
                </a:cubicBezTo>
                <a:moveTo>
                  <a:pt x="149" y="12"/>
                </a:moveTo>
                <a:cubicBezTo>
                  <a:pt x="149" y="14"/>
                  <a:pt x="149" y="17"/>
                  <a:pt x="147" y="18"/>
                </a:cubicBezTo>
                <a:cubicBezTo>
                  <a:pt x="145" y="20"/>
                  <a:pt x="143" y="21"/>
                  <a:pt x="141" y="21"/>
                </a:cubicBezTo>
                <a:cubicBezTo>
                  <a:pt x="139" y="21"/>
                  <a:pt x="137" y="20"/>
                  <a:pt x="135" y="18"/>
                </a:cubicBezTo>
                <a:cubicBezTo>
                  <a:pt x="133" y="17"/>
                  <a:pt x="133" y="14"/>
                  <a:pt x="133" y="12"/>
                </a:cubicBezTo>
                <a:cubicBezTo>
                  <a:pt x="133" y="10"/>
                  <a:pt x="133" y="8"/>
                  <a:pt x="135" y="6"/>
                </a:cubicBezTo>
                <a:cubicBezTo>
                  <a:pt x="137" y="4"/>
                  <a:pt x="139" y="4"/>
                  <a:pt x="141" y="4"/>
                </a:cubicBezTo>
                <a:cubicBezTo>
                  <a:pt x="143" y="4"/>
                  <a:pt x="145" y="4"/>
                  <a:pt x="147" y="6"/>
                </a:cubicBezTo>
                <a:cubicBezTo>
                  <a:pt x="149" y="8"/>
                  <a:pt x="149" y="10"/>
                  <a:pt x="149" y="12"/>
                </a:cubicBezTo>
                <a:moveTo>
                  <a:pt x="163" y="1"/>
                </a:moveTo>
                <a:cubicBezTo>
                  <a:pt x="163" y="15"/>
                  <a:pt x="163" y="15"/>
                  <a:pt x="163" y="15"/>
                </a:cubicBezTo>
                <a:cubicBezTo>
                  <a:pt x="163" y="21"/>
                  <a:pt x="167" y="24"/>
                  <a:pt x="173" y="24"/>
                </a:cubicBezTo>
                <a:cubicBezTo>
                  <a:pt x="179" y="24"/>
                  <a:pt x="182" y="21"/>
                  <a:pt x="182" y="15"/>
                </a:cubicBezTo>
                <a:cubicBezTo>
                  <a:pt x="182" y="1"/>
                  <a:pt x="182" y="1"/>
                  <a:pt x="182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5"/>
                  <a:pt x="179" y="15"/>
                  <a:pt x="179" y="15"/>
                </a:cubicBezTo>
                <a:cubicBezTo>
                  <a:pt x="179" y="19"/>
                  <a:pt x="177" y="21"/>
                  <a:pt x="173" y="21"/>
                </a:cubicBezTo>
                <a:cubicBezTo>
                  <a:pt x="169" y="21"/>
                  <a:pt x="167" y="19"/>
                  <a:pt x="167" y="15"/>
                </a:cubicBezTo>
                <a:cubicBezTo>
                  <a:pt x="167" y="1"/>
                  <a:pt x="167" y="1"/>
                  <a:pt x="167" y="1"/>
                </a:cubicBezTo>
                <a:lnTo>
                  <a:pt x="163" y="1"/>
                </a:lnTo>
                <a:close/>
                <a:moveTo>
                  <a:pt x="193" y="24"/>
                </a:moveTo>
                <a:cubicBezTo>
                  <a:pt x="197" y="24"/>
                  <a:pt x="197" y="24"/>
                  <a:pt x="197" y="24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9"/>
                  <a:pt x="198" y="9"/>
                  <a:pt x="199" y="10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4" y="1"/>
                  <a:pt x="214" y="1"/>
                  <a:pt x="214" y="1"/>
                </a:cubicBezTo>
                <a:cubicBezTo>
                  <a:pt x="211" y="1"/>
                  <a:pt x="211" y="1"/>
                  <a:pt x="211" y="1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10" y="16"/>
                  <a:pt x="209" y="15"/>
                  <a:pt x="208" y="14"/>
                </a:cubicBezTo>
                <a:cubicBezTo>
                  <a:pt x="193" y="0"/>
                  <a:pt x="193" y="0"/>
                  <a:pt x="193" y="0"/>
                </a:cubicBezTo>
                <a:lnTo>
                  <a:pt x="193" y="24"/>
                </a:lnTo>
                <a:close/>
                <a:moveTo>
                  <a:pt x="233" y="4"/>
                </a:moveTo>
                <a:cubicBezTo>
                  <a:pt x="239" y="4"/>
                  <a:pt x="239" y="4"/>
                  <a:pt x="239" y="4"/>
                </a:cubicBezTo>
                <a:cubicBezTo>
                  <a:pt x="239" y="1"/>
                  <a:pt x="239" y="1"/>
                  <a:pt x="239" y="1"/>
                </a:cubicBezTo>
                <a:cubicBezTo>
                  <a:pt x="223" y="1"/>
                  <a:pt x="223" y="1"/>
                  <a:pt x="223" y="1"/>
                </a:cubicBezTo>
                <a:cubicBezTo>
                  <a:pt x="223" y="4"/>
                  <a:pt x="223" y="4"/>
                  <a:pt x="223" y="4"/>
                </a:cubicBezTo>
                <a:cubicBezTo>
                  <a:pt x="229" y="4"/>
                  <a:pt x="229" y="4"/>
                  <a:pt x="229" y="4"/>
                </a:cubicBezTo>
                <a:cubicBezTo>
                  <a:pt x="229" y="24"/>
                  <a:pt x="229" y="24"/>
                  <a:pt x="229" y="24"/>
                </a:cubicBezTo>
                <a:cubicBezTo>
                  <a:pt x="233" y="24"/>
                  <a:pt x="233" y="24"/>
                  <a:pt x="233" y="24"/>
                </a:cubicBezTo>
                <a:lnTo>
                  <a:pt x="233" y="4"/>
                </a:lnTo>
                <a:close/>
                <a:moveTo>
                  <a:pt x="261" y="24"/>
                </a:moveTo>
                <a:cubicBezTo>
                  <a:pt x="264" y="24"/>
                  <a:pt x="264" y="24"/>
                  <a:pt x="264" y="24"/>
                </a:cubicBezTo>
                <a:cubicBezTo>
                  <a:pt x="253" y="0"/>
                  <a:pt x="253" y="0"/>
                  <a:pt x="253" y="0"/>
                </a:cubicBezTo>
                <a:cubicBezTo>
                  <a:pt x="242" y="24"/>
                  <a:pt x="242" y="24"/>
                  <a:pt x="242" y="24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58" y="18"/>
                  <a:pt x="258" y="18"/>
                  <a:pt x="258" y="18"/>
                </a:cubicBezTo>
                <a:lnTo>
                  <a:pt x="261" y="24"/>
                </a:lnTo>
                <a:close/>
                <a:moveTo>
                  <a:pt x="250" y="15"/>
                </a:moveTo>
                <a:cubicBezTo>
                  <a:pt x="252" y="9"/>
                  <a:pt x="252" y="9"/>
                  <a:pt x="252" y="9"/>
                </a:cubicBezTo>
                <a:cubicBezTo>
                  <a:pt x="253" y="9"/>
                  <a:pt x="253" y="8"/>
                  <a:pt x="253" y="7"/>
                </a:cubicBezTo>
                <a:cubicBezTo>
                  <a:pt x="254" y="8"/>
                  <a:pt x="254" y="9"/>
                  <a:pt x="254" y="9"/>
                </a:cubicBezTo>
                <a:cubicBezTo>
                  <a:pt x="257" y="15"/>
                  <a:pt x="257" y="15"/>
                  <a:pt x="257" y="15"/>
                </a:cubicBezTo>
                <a:lnTo>
                  <a:pt x="250" y="15"/>
                </a:lnTo>
                <a:close/>
                <a:moveTo>
                  <a:pt x="273" y="24"/>
                </a:moveTo>
                <a:cubicBezTo>
                  <a:pt x="276" y="24"/>
                  <a:pt x="276" y="24"/>
                  <a:pt x="276" y="24"/>
                </a:cubicBezTo>
                <a:cubicBezTo>
                  <a:pt x="276" y="1"/>
                  <a:pt x="276" y="1"/>
                  <a:pt x="276" y="1"/>
                </a:cubicBezTo>
                <a:cubicBezTo>
                  <a:pt x="273" y="1"/>
                  <a:pt x="273" y="1"/>
                  <a:pt x="273" y="1"/>
                </a:cubicBezTo>
                <a:lnTo>
                  <a:pt x="273" y="24"/>
                </a:lnTo>
                <a:close/>
                <a:moveTo>
                  <a:pt x="288" y="24"/>
                </a:moveTo>
                <a:cubicBezTo>
                  <a:pt x="291" y="24"/>
                  <a:pt x="291" y="24"/>
                  <a:pt x="291" y="24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9"/>
                  <a:pt x="292" y="9"/>
                  <a:pt x="293" y="10"/>
                </a:cubicBezTo>
                <a:cubicBezTo>
                  <a:pt x="308" y="24"/>
                  <a:pt x="308" y="24"/>
                  <a:pt x="308" y="24"/>
                </a:cubicBezTo>
                <a:cubicBezTo>
                  <a:pt x="308" y="1"/>
                  <a:pt x="308" y="1"/>
                  <a:pt x="308" y="1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4" y="16"/>
                  <a:pt x="303" y="15"/>
                  <a:pt x="302" y="14"/>
                </a:cubicBezTo>
                <a:cubicBezTo>
                  <a:pt x="288" y="0"/>
                  <a:pt x="288" y="0"/>
                  <a:pt x="288" y="0"/>
                </a:cubicBezTo>
                <a:lnTo>
                  <a:pt x="288" y="24"/>
                </a:lnTo>
                <a:close/>
                <a:moveTo>
                  <a:pt x="318" y="19"/>
                </a:moveTo>
                <a:cubicBezTo>
                  <a:pt x="319" y="22"/>
                  <a:pt x="321" y="24"/>
                  <a:pt x="325" y="24"/>
                </a:cubicBezTo>
                <a:cubicBezTo>
                  <a:pt x="330" y="24"/>
                  <a:pt x="333" y="21"/>
                  <a:pt x="333" y="17"/>
                </a:cubicBezTo>
                <a:cubicBezTo>
                  <a:pt x="333" y="14"/>
                  <a:pt x="331" y="12"/>
                  <a:pt x="327" y="10"/>
                </a:cubicBezTo>
                <a:cubicBezTo>
                  <a:pt x="324" y="9"/>
                  <a:pt x="323" y="8"/>
                  <a:pt x="323" y="6"/>
                </a:cubicBezTo>
                <a:cubicBezTo>
                  <a:pt x="323" y="5"/>
                  <a:pt x="324" y="3"/>
                  <a:pt x="326" y="3"/>
                </a:cubicBezTo>
                <a:cubicBezTo>
                  <a:pt x="327" y="3"/>
                  <a:pt x="328" y="4"/>
                  <a:pt x="329" y="5"/>
                </a:cubicBezTo>
                <a:cubicBezTo>
                  <a:pt x="332" y="4"/>
                  <a:pt x="332" y="4"/>
                  <a:pt x="332" y="4"/>
                </a:cubicBezTo>
                <a:cubicBezTo>
                  <a:pt x="331" y="2"/>
                  <a:pt x="329" y="0"/>
                  <a:pt x="326" y="0"/>
                </a:cubicBezTo>
                <a:cubicBezTo>
                  <a:pt x="321" y="0"/>
                  <a:pt x="319" y="3"/>
                  <a:pt x="319" y="6"/>
                </a:cubicBezTo>
                <a:cubicBezTo>
                  <a:pt x="319" y="10"/>
                  <a:pt x="321" y="11"/>
                  <a:pt x="325" y="13"/>
                </a:cubicBezTo>
                <a:cubicBezTo>
                  <a:pt x="327" y="15"/>
                  <a:pt x="329" y="15"/>
                  <a:pt x="329" y="17"/>
                </a:cubicBezTo>
                <a:cubicBezTo>
                  <a:pt x="329" y="19"/>
                  <a:pt x="328" y="21"/>
                  <a:pt x="326" y="21"/>
                </a:cubicBezTo>
                <a:cubicBezTo>
                  <a:pt x="323" y="21"/>
                  <a:pt x="322" y="20"/>
                  <a:pt x="321" y="18"/>
                </a:cubicBezTo>
                <a:lnTo>
                  <a:pt x="318" y="19"/>
                </a:lnTo>
                <a:close/>
                <a:moveTo>
                  <a:pt x="374" y="24"/>
                </a:moveTo>
                <a:cubicBezTo>
                  <a:pt x="378" y="24"/>
                  <a:pt x="378" y="24"/>
                  <a:pt x="378" y="24"/>
                </a:cubicBezTo>
                <a:cubicBezTo>
                  <a:pt x="367" y="0"/>
                  <a:pt x="367" y="0"/>
                  <a:pt x="367" y="0"/>
                </a:cubicBezTo>
                <a:cubicBezTo>
                  <a:pt x="355" y="24"/>
                  <a:pt x="355" y="24"/>
                  <a:pt x="355" y="24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71" y="18"/>
                  <a:pt x="371" y="18"/>
                  <a:pt x="371" y="18"/>
                </a:cubicBezTo>
                <a:lnTo>
                  <a:pt x="374" y="24"/>
                </a:lnTo>
                <a:close/>
                <a:moveTo>
                  <a:pt x="364" y="15"/>
                </a:moveTo>
                <a:cubicBezTo>
                  <a:pt x="366" y="9"/>
                  <a:pt x="366" y="9"/>
                  <a:pt x="366" y="9"/>
                </a:cubicBezTo>
                <a:cubicBezTo>
                  <a:pt x="366" y="9"/>
                  <a:pt x="366" y="8"/>
                  <a:pt x="367" y="7"/>
                </a:cubicBezTo>
                <a:cubicBezTo>
                  <a:pt x="367" y="8"/>
                  <a:pt x="367" y="9"/>
                  <a:pt x="368" y="9"/>
                </a:cubicBezTo>
                <a:cubicBezTo>
                  <a:pt x="370" y="15"/>
                  <a:pt x="370" y="15"/>
                  <a:pt x="370" y="15"/>
                </a:cubicBezTo>
                <a:lnTo>
                  <a:pt x="364" y="15"/>
                </a:lnTo>
                <a:close/>
                <a:moveTo>
                  <a:pt x="386" y="24"/>
                </a:moveTo>
                <a:cubicBezTo>
                  <a:pt x="389" y="24"/>
                  <a:pt x="389" y="24"/>
                  <a:pt x="389" y="24"/>
                </a:cubicBezTo>
                <a:cubicBezTo>
                  <a:pt x="389" y="8"/>
                  <a:pt x="389" y="8"/>
                  <a:pt x="389" y="8"/>
                </a:cubicBezTo>
                <a:cubicBezTo>
                  <a:pt x="390" y="9"/>
                  <a:pt x="391" y="9"/>
                  <a:pt x="392" y="10"/>
                </a:cubicBezTo>
                <a:cubicBezTo>
                  <a:pt x="407" y="24"/>
                  <a:pt x="407" y="24"/>
                  <a:pt x="407" y="24"/>
                </a:cubicBezTo>
                <a:cubicBezTo>
                  <a:pt x="407" y="1"/>
                  <a:pt x="407" y="1"/>
                  <a:pt x="407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6"/>
                  <a:pt x="402" y="15"/>
                  <a:pt x="401" y="14"/>
                </a:cubicBezTo>
                <a:cubicBezTo>
                  <a:pt x="386" y="0"/>
                  <a:pt x="386" y="0"/>
                  <a:pt x="386" y="0"/>
                </a:cubicBezTo>
                <a:lnTo>
                  <a:pt x="386" y="24"/>
                </a:lnTo>
                <a:close/>
                <a:moveTo>
                  <a:pt x="418" y="24"/>
                </a:moveTo>
                <a:cubicBezTo>
                  <a:pt x="423" y="24"/>
                  <a:pt x="423" y="24"/>
                  <a:pt x="423" y="24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8" y="24"/>
                  <a:pt x="431" y="23"/>
                  <a:pt x="433" y="21"/>
                </a:cubicBezTo>
                <a:cubicBezTo>
                  <a:pt x="436" y="19"/>
                  <a:pt x="437" y="16"/>
                  <a:pt x="437" y="12"/>
                </a:cubicBezTo>
                <a:cubicBezTo>
                  <a:pt x="437" y="8"/>
                  <a:pt x="436" y="5"/>
                  <a:pt x="433" y="3"/>
                </a:cubicBezTo>
                <a:cubicBezTo>
                  <a:pt x="430" y="1"/>
                  <a:pt x="427" y="1"/>
                  <a:pt x="423" y="1"/>
                </a:cubicBezTo>
                <a:cubicBezTo>
                  <a:pt x="418" y="1"/>
                  <a:pt x="418" y="1"/>
                  <a:pt x="418" y="1"/>
                </a:cubicBezTo>
                <a:lnTo>
                  <a:pt x="418" y="24"/>
                </a:lnTo>
                <a:close/>
                <a:moveTo>
                  <a:pt x="421" y="20"/>
                </a:moveTo>
                <a:cubicBezTo>
                  <a:pt x="421" y="4"/>
                  <a:pt x="421" y="4"/>
                  <a:pt x="421" y="4"/>
                </a:cubicBezTo>
                <a:cubicBezTo>
                  <a:pt x="423" y="4"/>
                  <a:pt x="423" y="4"/>
                  <a:pt x="423" y="4"/>
                </a:cubicBezTo>
                <a:cubicBezTo>
                  <a:pt x="424" y="4"/>
                  <a:pt x="424" y="4"/>
                  <a:pt x="424" y="4"/>
                </a:cubicBezTo>
                <a:cubicBezTo>
                  <a:pt x="427" y="4"/>
                  <a:pt x="429" y="4"/>
                  <a:pt x="431" y="5"/>
                </a:cubicBezTo>
                <a:cubicBezTo>
                  <a:pt x="433" y="7"/>
                  <a:pt x="433" y="9"/>
                  <a:pt x="433" y="12"/>
                </a:cubicBezTo>
                <a:cubicBezTo>
                  <a:pt x="433" y="15"/>
                  <a:pt x="433" y="17"/>
                  <a:pt x="431" y="19"/>
                </a:cubicBezTo>
                <a:cubicBezTo>
                  <a:pt x="429" y="20"/>
                  <a:pt x="427" y="20"/>
                  <a:pt x="425" y="20"/>
                </a:cubicBezTo>
                <a:cubicBezTo>
                  <a:pt x="423" y="20"/>
                  <a:pt x="423" y="20"/>
                  <a:pt x="423" y="20"/>
                </a:cubicBezTo>
                <a:lnTo>
                  <a:pt x="421" y="20"/>
                </a:lnTo>
                <a:close/>
                <a:moveTo>
                  <a:pt x="467" y="13"/>
                </a:moveTo>
                <a:cubicBezTo>
                  <a:pt x="468" y="13"/>
                  <a:pt x="468" y="13"/>
                  <a:pt x="468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71" y="13"/>
                  <a:pt x="473" y="13"/>
                  <a:pt x="475" y="12"/>
                </a:cubicBezTo>
                <a:cubicBezTo>
                  <a:pt x="476" y="11"/>
                  <a:pt x="477" y="9"/>
                  <a:pt x="477" y="7"/>
                </a:cubicBezTo>
                <a:cubicBezTo>
                  <a:pt x="477" y="5"/>
                  <a:pt x="476" y="3"/>
                  <a:pt x="475" y="2"/>
                </a:cubicBezTo>
                <a:cubicBezTo>
                  <a:pt x="473" y="1"/>
                  <a:pt x="471" y="1"/>
                  <a:pt x="469" y="1"/>
                </a:cubicBezTo>
                <a:cubicBezTo>
                  <a:pt x="468" y="1"/>
                  <a:pt x="468" y="1"/>
                  <a:pt x="468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463" y="24"/>
                  <a:pt x="463" y="24"/>
                  <a:pt x="463" y="24"/>
                </a:cubicBezTo>
                <a:cubicBezTo>
                  <a:pt x="467" y="24"/>
                  <a:pt x="467" y="24"/>
                  <a:pt x="467" y="24"/>
                </a:cubicBezTo>
                <a:lnTo>
                  <a:pt x="467" y="13"/>
                </a:lnTo>
                <a:close/>
                <a:moveTo>
                  <a:pt x="467" y="10"/>
                </a:moveTo>
                <a:cubicBezTo>
                  <a:pt x="467" y="4"/>
                  <a:pt x="467" y="4"/>
                  <a:pt x="467" y="4"/>
                </a:cubicBezTo>
                <a:cubicBezTo>
                  <a:pt x="468" y="4"/>
                  <a:pt x="468" y="4"/>
                  <a:pt x="468" y="4"/>
                </a:cubicBezTo>
                <a:cubicBezTo>
                  <a:pt x="471" y="4"/>
                  <a:pt x="473" y="4"/>
                  <a:pt x="473" y="7"/>
                </a:cubicBezTo>
                <a:cubicBezTo>
                  <a:pt x="473" y="10"/>
                  <a:pt x="471" y="10"/>
                  <a:pt x="468" y="10"/>
                </a:cubicBezTo>
                <a:lnTo>
                  <a:pt x="467" y="10"/>
                </a:lnTo>
                <a:close/>
                <a:moveTo>
                  <a:pt x="486" y="24"/>
                </a:moveTo>
                <a:cubicBezTo>
                  <a:pt x="499" y="24"/>
                  <a:pt x="499" y="24"/>
                  <a:pt x="499" y="24"/>
                </a:cubicBezTo>
                <a:cubicBezTo>
                  <a:pt x="499" y="20"/>
                  <a:pt x="499" y="20"/>
                  <a:pt x="499" y="20"/>
                </a:cubicBezTo>
                <a:cubicBezTo>
                  <a:pt x="490" y="20"/>
                  <a:pt x="490" y="20"/>
                  <a:pt x="490" y="20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9" y="13"/>
                  <a:pt x="499" y="13"/>
                  <a:pt x="499" y="13"/>
                </a:cubicBezTo>
                <a:cubicBezTo>
                  <a:pt x="499" y="10"/>
                  <a:pt x="499" y="10"/>
                  <a:pt x="499" y="10"/>
                </a:cubicBezTo>
                <a:cubicBezTo>
                  <a:pt x="490" y="10"/>
                  <a:pt x="490" y="10"/>
                  <a:pt x="490" y="10"/>
                </a:cubicBezTo>
                <a:cubicBezTo>
                  <a:pt x="490" y="4"/>
                  <a:pt x="490" y="4"/>
                  <a:pt x="490" y="4"/>
                </a:cubicBezTo>
                <a:cubicBezTo>
                  <a:pt x="499" y="4"/>
                  <a:pt x="499" y="4"/>
                  <a:pt x="499" y="4"/>
                </a:cubicBezTo>
                <a:cubicBezTo>
                  <a:pt x="499" y="1"/>
                  <a:pt x="499" y="1"/>
                  <a:pt x="499" y="1"/>
                </a:cubicBezTo>
                <a:cubicBezTo>
                  <a:pt x="486" y="1"/>
                  <a:pt x="486" y="1"/>
                  <a:pt x="486" y="1"/>
                </a:cubicBezTo>
                <a:lnTo>
                  <a:pt x="486" y="24"/>
                </a:lnTo>
                <a:close/>
                <a:moveTo>
                  <a:pt x="533" y="12"/>
                </a:moveTo>
                <a:cubicBezTo>
                  <a:pt x="533" y="9"/>
                  <a:pt x="532" y="6"/>
                  <a:pt x="529" y="4"/>
                </a:cubicBezTo>
                <a:cubicBezTo>
                  <a:pt x="527" y="1"/>
                  <a:pt x="524" y="0"/>
                  <a:pt x="521" y="0"/>
                </a:cubicBezTo>
                <a:cubicBezTo>
                  <a:pt x="517" y="0"/>
                  <a:pt x="514" y="1"/>
                  <a:pt x="512" y="4"/>
                </a:cubicBezTo>
                <a:cubicBezTo>
                  <a:pt x="509" y="6"/>
                  <a:pt x="508" y="9"/>
                  <a:pt x="508" y="12"/>
                </a:cubicBezTo>
                <a:cubicBezTo>
                  <a:pt x="508" y="15"/>
                  <a:pt x="509" y="18"/>
                  <a:pt x="512" y="21"/>
                </a:cubicBezTo>
                <a:cubicBezTo>
                  <a:pt x="514" y="23"/>
                  <a:pt x="517" y="24"/>
                  <a:pt x="521" y="24"/>
                </a:cubicBezTo>
                <a:cubicBezTo>
                  <a:pt x="524" y="24"/>
                  <a:pt x="527" y="23"/>
                  <a:pt x="529" y="21"/>
                </a:cubicBezTo>
                <a:cubicBezTo>
                  <a:pt x="532" y="18"/>
                  <a:pt x="533" y="15"/>
                  <a:pt x="533" y="12"/>
                </a:cubicBezTo>
                <a:moveTo>
                  <a:pt x="529" y="12"/>
                </a:moveTo>
                <a:cubicBezTo>
                  <a:pt x="529" y="14"/>
                  <a:pt x="528" y="17"/>
                  <a:pt x="527" y="18"/>
                </a:cubicBezTo>
                <a:cubicBezTo>
                  <a:pt x="525" y="20"/>
                  <a:pt x="523" y="21"/>
                  <a:pt x="521" y="21"/>
                </a:cubicBezTo>
                <a:cubicBezTo>
                  <a:pt x="518" y="21"/>
                  <a:pt x="516" y="20"/>
                  <a:pt x="515" y="18"/>
                </a:cubicBezTo>
                <a:cubicBezTo>
                  <a:pt x="513" y="17"/>
                  <a:pt x="512" y="14"/>
                  <a:pt x="512" y="12"/>
                </a:cubicBezTo>
                <a:cubicBezTo>
                  <a:pt x="512" y="10"/>
                  <a:pt x="513" y="8"/>
                  <a:pt x="515" y="6"/>
                </a:cubicBezTo>
                <a:cubicBezTo>
                  <a:pt x="516" y="4"/>
                  <a:pt x="518" y="4"/>
                  <a:pt x="521" y="4"/>
                </a:cubicBezTo>
                <a:cubicBezTo>
                  <a:pt x="523" y="4"/>
                  <a:pt x="525" y="4"/>
                  <a:pt x="527" y="6"/>
                </a:cubicBezTo>
                <a:cubicBezTo>
                  <a:pt x="528" y="8"/>
                  <a:pt x="529" y="10"/>
                  <a:pt x="529" y="12"/>
                </a:cubicBezTo>
                <a:moveTo>
                  <a:pt x="547" y="13"/>
                </a:moveTo>
                <a:cubicBezTo>
                  <a:pt x="548" y="13"/>
                  <a:pt x="548" y="13"/>
                  <a:pt x="548" y="13"/>
                </a:cubicBezTo>
                <a:cubicBezTo>
                  <a:pt x="549" y="13"/>
                  <a:pt x="549" y="13"/>
                  <a:pt x="549" y="13"/>
                </a:cubicBezTo>
                <a:cubicBezTo>
                  <a:pt x="551" y="13"/>
                  <a:pt x="553" y="13"/>
                  <a:pt x="555" y="12"/>
                </a:cubicBezTo>
                <a:cubicBezTo>
                  <a:pt x="556" y="11"/>
                  <a:pt x="557" y="9"/>
                  <a:pt x="557" y="7"/>
                </a:cubicBezTo>
                <a:cubicBezTo>
                  <a:pt x="557" y="5"/>
                  <a:pt x="556" y="3"/>
                  <a:pt x="555" y="2"/>
                </a:cubicBezTo>
                <a:cubicBezTo>
                  <a:pt x="553" y="1"/>
                  <a:pt x="551" y="1"/>
                  <a:pt x="549" y="1"/>
                </a:cubicBezTo>
                <a:cubicBezTo>
                  <a:pt x="548" y="1"/>
                  <a:pt x="548" y="1"/>
                  <a:pt x="548" y="1"/>
                </a:cubicBezTo>
                <a:cubicBezTo>
                  <a:pt x="543" y="1"/>
                  <a:pt x="543" y="1"/>
                  <a:pt x="543" y="1"/>
                </a:cubicBezTo>
                <a:cubicBezTo>
                  <a:pt x="543" y="24"/>
                  <a:pt x="543" y="24"/>
                  <a:pt x="543" y="24"/>
                </a:cubicBezTo>
                <a:cubicBezTo>
                  <a:pt x="547" y="24"/>
                  <a:pt x="547" y="24"/>
                  <a:pt x="547" y="24"/>
                </a:cubicBezTo>
                <a:lnTo>
                  <a:pt x="547" y="13"/>
                </a:lnTo>
                <a:close/>
                <a:moveTo>
                  <a:pt x="547" y="10"/>
                </a:moveTo>
                <a:cubicBezTo>
                  <a:pt x="547" y="4"/>
                  <a:pt x="547" y="4"/>
                  <a:pt x="547" y="4"/>
                </a:cubicBezTo>
                <a:cubicBezTo>
                  <a:pt x="548" y="4"/>
                  <a:pt x="548" y="4"/>
                  <a:pt x="548" y="4"/>
                </a:cubicBezTo>
                <a:cubicBezTo>
                  <a:pt x="551" y="4"/>
                  <a:pt x="553" y="4"/>
                  <a:pt x="553" y="7"/>
                </a:cubicBezTo>
                <a:cubicBezTo>
                  <a:pt x="553" y="10"/>
                  <a:pt x="551" y="10"/>
                  <a:pt x="548" y="10"/>
                </a:cubicBezTo>
                <a:lnTo>
                  <a:pt x="547" y="10"/>
                </a:lnTo>
                <a:close/>
                <a:moveTo>
                  <a:pt x="566" y="24"/>
                </a:moveTo>
                <a:cubicBezTo>
                  <a:pt x="578" y="24"/>
                  <a:pt x="578" y="24"/>
                  <a:pt x="578" y="24"/>
                </a:cubicBezTo>
                <a:cubicBezTo>
                  <a:pt x="578" y="20"/>
                  <a:pt x="578" y="20"/>
                  <a:pt x="578" y="20"/>
                </a:cubicBezTo>
                <a:cubicBezTo>
                  <a:pt x="570" y="20"/>
                  <a:pt x="570" y="20"/>
                  <a:pt x="570" y="20"/>
                </a:cubicBezTo>
                <a:cubicBezTo>
                  <a:pt x="570" y="1"/>
                  <a:pt x="570" y="1"/>
                  <a:pt x="570" y="1"/>
                </a:cubicBezTo>
                <a:cubicBezTo>
                  <a:pt x="566" y="1"/>
                  <a:pt x="566" y="1"/>
                  <a:pt x="566" y="1"/>
                </a:cubicBezTo>
                <a:lnTo>
                  <a:pt x="566" y="24"/>
                </a:lnTo>
                <a:close/>
                <a:moveTo>
                  <a:pt x="587" y="24"/>
                </a:moveTo>
                <a:cubicBezTo>
                  <a:pt x="600" y="24"/>
                  <a:pt x="600" y="24"/>
                  <a:pt x="600" y="24"/>
                </a:cubicBezTo>
                <a:cubicBezTo>
                  <a:pt x="600" y="20"/>
                  <a:pt x="600" y="20"/>
                  <a:pt x="600" y="20"/>
                </a:cubicBezTo>
                <a:cubicBezTo>
                  <a:pt x="591" y="20"/>
                  <a:pt x="591" y="20"/>
                  <a:pt x="591" y="20"/>
                </a:cubicBezTo>
                <a:cubicBezTo>
                  <a:pt x="591" y="13"/>
                  <a:pt x="591" y="13"/>
                  <a:pt x="591" y="13"/>
                </a:cubicBezTo>
                <a:cubicBezTo>
                  <a:pt x="600" y="13"/>
                  <a:pt x="600" y="13"/>
                  <a:pt x="600" y="13"/>
                </a:cubicBezTo>
                <a:cubicBezTo>
                  <a:pt x="600" y="10"/>
                  <a:pt x="600" y="10"/>
                  <a:pt x="600" y="10"/>
                </a:cubicBezTo>
                <a:cubicBezTo>
                  <a:pt x="591" y="10"/>
                  <a:pt x="591" y="10"/>
                  <a:pt x="591" y="10"/>
                </a:cubicBezTo>
                <a:cubicBezTo>
                  <a:pt x="591" y="4"/>
                  <a:pt x="591" y="4"/>
                  <a:pt x="591" y="4"/>
                </a:cubicBezTo>
                <a:cubicBezTo>
                  <a:pt x="600" y="4"/>
                  <a:pt x="600" y="4"/>
                  <a:pt x="600" y="4"/>
                </a:cubicBezTo>
                <a:cubicBezTo>
                  <a:pt x="600" y="1"/>
                  <a:pt x="600" y="1"/>
                  <a:pt x="600" y="1"/>
                </a:cubicBezTo>
                <a:cubicBezTo>
                  <a:pt x="587" y="1"/>
                  <a:pt x="587" y="1"/>
                  <a:pt x="587" y="1"/>
                </a:cubicBezTo>
                <a:lnTo>
                  <a:pt x="587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74" y="354775"/>
            <a:ext cx="6584864" cy="114300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66681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Symbol" pitchFamily="18" charset="2"/>
              <a:buChar char="·"/>
              <a:defRPr sz="2000"/>
            </a:lvl1pPr>
            <a:lvl2pPr>
              <a:buFont typeface="Wingdings" pitchFamily="2" charset="2"/>
              <a:buChar char="Ø"/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185738"/>
            <a:ext cx="9144000" cy="1562100"/>
          </a:xfrm>
          <a:prstGeom prst="rect">
            <a:avLst/>
          </a:prstGeom>
          <a:solidFill>
            <a:srgbClr val="0095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6848475" y="0"/>
            <a:ext cx="2295525" cy="1562100"/>
          </a:xfrm>
          <a:prstGeom prst="rect">
            <a:avLst/>
          </a:prstGeom>
          <a:solidFill>
            <a:srgbClr val="06145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 userDrawn="1"/>
        </p:nvSpPr>
        <p:spPr bwMode="auto">
          <a:xfrm>
            <a:off x="7142163" y="306388"/>
            <a:ext cx="39687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24"/>
          <p:cNvSpPr>
            <a:spLocks/>
          </p:cNvSpPr>
          <p:nvPr userDrawn="1"/>
        </p:nvSpPr>
        <p:spPr bwMode="auto">
          <a:xfrm>
            <a:off x="7285038" y="301625"/>
            <a:ext cx="214312" cy="2825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74" y="24"/>
              </a:cxn>
              <a:cxn ang="0">
                <a:pos x="49" y="13"/>
              </a:cxn>
              <a:cxn ang="0">
                <a:pos x="24" y="24"/>
              </a:cxn>
              <a:cxn ang="0">
                <a:pos x="14" y="49"/>
              </a:cxn>
              <a:cxn ang="0">
                <a:pos x="24" y="75"/>
              </a:cxn>
              <a:cxn ang="0">
                <a:pos x="49" y="85"/>
              </a:cxn>
              <a:cxn ang="0">
                <a:pos x="62" y="83"/>
              </a:cxn>
              <a:cxn ang="0">
                <a:pos x="68" y="79"/>
              </a:cxn>
              <a:cxn ang="0">
                <a:pos x="74" y="74"/>
              </a:cxn>
              <a:cxn ang="0">
                <a:pos x="74" y="91"/>
              </a:cxn>
              <a:cxn ang="0">
                <a:pos x="49" y="98"/>
              </a:cxn>
              <a:cxn ang="0">
                <a:pos x="14" y="84"/>
              </a:cxn>
              <a:cxn ang="0">
                <a:pos x="0" y="50"/>
              </a:cxn>
              <a:cxn ang="0">
                <a:pos x="12" y="17"/>
              </a:cxn>
              <a:cxn ang="0">
                <a:pos x="50" y="0"/>
              </a:cxn>
              <a:cxn ang="0">
                <a:pos x="74" y="7"/>
              </a:cxn>
            </a:cxnLst>
            <a:rect l="0" t="0" r="r" b="b"/>
            <a:pathLst>
              <a:path w="74" h="98">
                <a:moveTo>
                  <a:pt x="74" y="7"/>
                </a:moveTo>
                <a:cubicBezTo>
                  <a:pt x="74" y="24"/>
                  <a:pt x="74" y="24"/>
                  <a:pt x="74" y="24"/>
                </a:cubicBezTo>
                <a:cubicBezTo>
                  <a:pt x="66" y="17"/>
                  <a:pt x="58" y="13"/>
                  <a:pt x="49" y="13"/>
                </a:cubicBezTo>
                <a:cubicBezTo>
                  <a:pt x="39" y="13"/>
                  <a:pt x="31" y="17"/>
                  <a:pt x="24" y="24"/>
                </a:cubicBezTo>
                <a:cubicBezTo>
                  <a:pt x="17" y="31"/>
                  <a:pt x="14" y="39"/>
                  <a:pt x="14" y="49"/>
                </a:cubicBezTo>
                <a:cubicBezTo>
                  <a:pt x="14" y="59"/>
                  <a:pt x="17" y="68"/>
                  <a:pt x="24" y="75"/>
                </a:cubicBezTo>
                <a:cubicBezTo>
                  <a:pt x="31" y="82"/>
                  <a:pt x="39" y="85"/>
                  <a:pt x="49" y="85"/>
                </a:cubicBezTo>
                <a:cubicBezTo>
                  <a:pt x="54" y="85"/>
                  <a:pt x="58" y="84"/>
                  <a:pt x="62" y="83"/>
                </a:cubicBezTo>
                <a:cubicBezTo>
                  <a:pt x="64" y="82"/>
                  <a:pt x="66" y="81"/>
                  <a:pt x="68" y="79"/>
                </a:cubicBezTo>
                <a:cubicBezTo>
                  <a:pt x="70" y="78"/>
                  <a:pt x="72" y="76"/>
                  <a:pt x="74" y="74"/>
                </a:cubicBezTo>
                <a:cubicBezTo>
                  <a:pt x="74" y="91"/>
                  <a:pt x="74" y="91"/>
                  <a:pt x="74" y="91"/>
                </a:cubicBezTo>
                <a:cubicBezTo>
                  <a:pt x="66" y="96"/>
                  <a:pt x="58" y="98"/>
                  <a:pt x="49" y="98"/>
                </a:cubicBezTo>
                <a:cubicBezTo>
                  <a:pt x="35" y="98"/>
                  <a:pt x="23" y="94"/>
                  <a:pt x="14" y="84"/>
                </a:cubicBezTo>
                <a:cubicBezTo>
                  <a:pt x="4" y="75"/>
                  <a:pt x="0" y="63"/>
                  <a:pt x="0" y="50"/>
                </a:cubicBezTo>
                <a:cubicBezTo>
                  <a:pt x="0" y="38"/>
                  <a:pt x="4" y="27"/>
                  <a:pt x="12" y="17"/>
                </a:cubicBezTo>
                <a:cubicBezTo>
                  <a:pt x="21" y="6"/>
                  <a:pt x="34" y="0"/>
                  <a:pt x="50" y="0"/>
                </a:cubicBezTo>
                <a:cubicBezTo>
                  <a:pt x="58" y="0"/>
                  <a:pt x="66" y="2"/>
                  <a:pt x="74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7616825" y="306388"/>
            <a:ext cx="41275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26"/>
          <p:cNvSpPr>
            <a:spLocks noEditPoints="1"/>
          </p:cNvSpPr>
          <p:nvPr userDrawn="1"/>
        </p:nvSpPr>
        <p:spPr bwMode="auto">
          <a:xfrm>
            <a:off x="8281988" y="301625"/>
            <a:ext cx="288925" cy="2825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5" y="14"/>
              </a:cxn>
              <a:cxn ang="0">
                <a:pos x="50" y="0"/>
              </a:cxn>
              <a:cxn ang="0">
                <a:pos x="85" y="15"/>
              </a:cxn>
              <a:cxn ang="0">
                <a:pos x="100" y="49"/>
              </a:cxn>
              <a:cxn ang="0">
                <a:pos x="85" y="84"/>
              </a:cxn>
              <a:cxn ang="0">
                <a:pos x="50" y="98"/>
              </a:cxn>
              <a:cxn ang="0">
                <a:pos x="17" y="86"/>
              </a:cxn>
              <a:cxn ang="0">
                <a:pos x="0" y="49"/>
              </a:cxn>
              <a:cxn ang="0">
                <a:pos x="15" y="49"/>
              </a:cxn>
              <a:cxn ang="0">
                <a:pos x="25" y="75"/>
              </a:cxn>
              <a:cxn ang="0">
                <a:pos x="50" y="85"/>
              </a:cxn>
              <a:cxn ang="0">
                <a:pos x="75" y="75"/>
              </a:cxn>
              <a:cxn ang="0">
                <a:pos x="85" y="49"/>
              </a:cxn>
              <a:cxn ang="0">
                <a:pos x="75" y="24"/>
              </a:cxn>
              <a:cxn ang="0">
                <a:pos x="50" y="13"/>
              </a:cxn>
              <a:cxn ang="0">
                <a:pos x="25" y="24"/>
              </a:cxn>
              <a:cxn ang="0">
                <a:pos x="15" y="49"/>
              </a:cxn>
            </a:cxnLst>
            <a:rect l="0" t="0" r="r" b="b"/>
            <a:pathLst>
              <a:path w="100" h="98">
                <a:moveTo>
                  <a:pt x="0" y="49"/>
                </a:moveTo>
                <a:cubicBezTo>
                  <a:pt x="0" y="35"/>
                  <a:pt x="5" y="24"/>
                  <a:pt x="15" y="14"/>
                </a:cubicBezTo>
                <a:cubicBezTo>
                  <a:pt x="25" y="5"/>
                  <a:pt x="37" y="0"/>
                  <a:pt x="50" y="0"/>
                </a:cubicBezTo>
                <a:cubicBezTo>
                  <a:pt x="64" y="0"/>
                  <a:pt x="75" y="5"/>
                  <a:pt x="85" y="15"/>
                </a:cubicBezTo>
                <a:cubicBezTo>
                  <a:pt x="95" y="24"/>
                  <a:pt x="100" y="36"/>
                  <a:pt x="100" y="49"/>
                </a:cubicBezTo>
                <a:cubicBezTo>
                  <a:pt x="100" y="63"/>
                  <a:pt x="95" y="75"/>
                  <a:pt x="85" y="84"/>
                </a:cubicBezTo>
                <a:cubicBezTo>
                  <a:pt x="75" y="94"/>
                  <a:pt x="63" y="98"/>
                  <a:pt x="50" y="98"/>
                </a:cubicBezTo>
                <a:cubicBezTo>
                  <a:pt x="37" y="98"/>
                  <a:pt x="26" y="94"/>
                  <a:pt x="17" y="86"/>
                </a:cubicBezTo>
                <a:cubicBezTo>
                  <a:pt x="6" y="76"/>
                  <a:pt x="0" y="64"/>
                  <a:pt x="0" y="49"/>
                </a:cubicBezTo>
                <a:moveTo>
                  <a:pt x="15" y="49"/>
                </a:moveTo>
                <a:cubicBezTo>
                  <a:pt x="15" y="59"/>
                  <a:pt x="18" y="68"/>
                  <a:pt x="25" y="75"/>
                </a:cubicBezTo>
                <a:cubicBezTo>
                  <a:pt x="32" y="82"/>
                  <a:pt x="41" y="85"/>
                  <a:pt x="50" y="85"/>
                </a:cubicBezTo>
                <a:cubicBezTo>
                  <a:pt x="60" y="85"/>
                  <a:pt x="68" y="82"/>
                  <a:pt x="75" y="75"/>
                </a:cubicBezTo>
                <a:cubicBezTo>
                  <a:pt x="82" y="68"/>
                  <a:pt x="85" y="59"/>
                  <a:pt x="85" y="49"/>
                </a:cubicBezTo>
                <a:cubicBezTo>
                  <a:pt x="85" y="39"/>
                  <a:pt x="82" y="31"/>
                  <a:pt x="75" y="24"/>
                </a:cubicBezTo>
                <a:cubicBezTo>
                  <a:pt x="68" y="17"/>
                  <a:pt x="60" y="13"/>
                  <a:pt x="50" y="13"/>
                </a:cubicBezTo>
                <a:cubicBezTo>
                  <a:pt x="40" y="13"/>
                  <a:pt x="32" y="17"/>
                  <a:pt x="25" y="24"/>
                </a:cubicBezTo>
                <a:cubicBezTo>
                  <a:pt x="18" y="31"/>
                  <a:pt x="15" y="39"/>
                  <a:pt x="15" y="4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27"/>
          <p:cNvSpPr>
            <a:spLocks noEditPoints="1"/>
          </p:cNvSpPr>
          <p:nvPr userDrawn="1"/>
        </p:nvSpPr>
        <p:spPr bwMode="auto">
          <a:xfrm>
            <a:off x="8667750" y="306388"/>
            <a:ext cx="214313" cy="274637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0" y="0"/>
              </a:cxn>
              <a:cxn ang="0">
                <a:pos x="20" y="0"/>
              </a:cxn>
              <a:cxn ang="0">
                <a:pos x="43" y="3"/>
              </a:cxn>
              <a:cxn ang="0">
                <a:pos x="59" y="12"/>
              </a:cxn>
              <a:cxn ang="0">
                <a:pos x="74" y="47"/>
              </a:cxn>
              <a:cxn ang="0">
                <a:pos x="58" y="83"/>
              </a:cxn>
              <a:cxn ang="0">
                <a:pos x="42" y="92"/>
              </a:cxn>
              <a:cxn ang="0">
                <a:pos x="20" y="95"/>
              </a:cxn>
              <a:cxn ang="0">
                <a:pos x="0" y="95"/>
              </a:cxn>
              <a:cxn ang="0">
                <a:pos x="15" y="81"/>
              </a:cxn>
              <a:cxn ang="0">
                <a:pos x="21" y="81"/>
              </a:cxn>
              <a:cxn ang="0">
                <a:pos x="37" y="79"/>
              </a:cxn>
              <a:cxn ang="0">
                <a:pos x="49" y="72"/>
              </a:cxn>
              <a:cxn ang="0">
                <a:pos x="59" y="47"/>
              </a:cxn>
              <a:cxn ang="0">
                <a:pos x="49" y="22"/>
              </a:cxn>
              <a:cxn ang="0">
                <a:pos x="21" y="13"/>
              </a:cxn>
              <a:cxn ang="0">
                <a:pos x="15" y="13"/>
              </a:cxn>
              <a:cxn ang="0">
                <a:pos x="15" y="81"/>
              </a:cxn>
            </a:cxnLst>
            <a:rect l="0" t="0" r="r" b="b"/>
            <a:pathLst>
              <a:path w="74" h="95">
                <a:moveTo>
                  <a:pt x="0" y="95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7" y="1"/>
                  <a:pt x="43" y="3"/>
                </a:cubicBezTo>
                <a:cubicBezTo>
                  <a:pt x="49" y="4"/>
                  <a:pt x="54" y="8"/>
                  <a:pt x="59" y="12"/>
                </a:cubicBezTo>
                <a:cubicBezTo>
                  <a:pt x="69" y="21"/>
                  <a:pt x="74" y="33"/>
                  <a:pt x="74" y="47"/>
                </a:cubicBezTo>
                <a:cubicBezTo>
                  <a:pt x="74" y="62"/>
                  <a:pt x="68" y="74"/>
                  <a:pt x="58" y="83"/>
                </a:cubicBezTo>
                <a:cubicBezTo>
                  <a:pt x="53" y="87"/>
                  <a:pt x="48" y="90"/>
                  <a:pt x="42" y="92"/>
                </a:cubicBezTo>
                <a:cubicBezTo>
                  <a:pt x="37" y="94"/>
                  <a:pt x="30" y="95"/>
                  <a:pt x="20" y="95"/>
                </a:cubicBezTo>
                <a:lnTo>
                  <a:pt x="0" y="95"/>
                </a:lnTo>
                <a:close/>
                <a:moveTo>
                  <a:pt x="15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7" y="81"/>
                  <a:pt x="33" y="81"/>
                  <a:pt x="37" y="79"/>
                </a:cubicBezTo>
                <a:cubicBezTo>
                  <a:pt x="41" y="78"/>
                  <a:pt x="45" y="75"/>
                  <a:pt x="49" y="72"/>
                </a:cubicBezTo>
                <a:cubicBezTo>
                  <a:pt x="56" y="66"/>
                  <a:pt x="59" y="58"/>
                  <a:pt x="59" y="47"/>
                </a:cubicBezTo>
                <a:cubicBezTo>
                  <a:pt x="59" y="37"/>
                  <a:pt x="56" y="28"/>
                  <a:pt x="49" y="22"/>
                </a:cubicBezTo>
                <a:cubicBezTo>
                  <a:pt x="42" y="16"/>
                  <a:pt x="33" y="13"/>
                  <a:pt x="21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28"/>
          <p:cNvSpPr>
            <a:spLocks/>
          </p:cNvSpPr>
          <p:nvPr userDrawn="1"/>
        </p:nvSpPr>
        <p:spPr bwMode="auto">
          <a:xfrm>
            <a:off x="7769225" y="298450"/>
            <a:ext cx="434975" cy="282575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75" y="66"/>
              </a:cxn>
              <a:cxn ang="0">
                <a:pos x="41" y="0"/>
              </a:cxn>
              <a:cxn ang="0">
                <a:pos x="0" y="98"/>
              </a:cxn>
              <a:cxn ang="0">
                <a:pos x="15" y="98"/>
              </a:cxn>
              <a:cxn ang="0">
                <a:pos x="42" y="33"/>
              </a:cxn>
              <a:cxn ang="0">
                <a:pos x="75" y="97"/>
              </a:cxn>
              <a:cxn ang="0">
                <a:pos x="108" y="33"/>
              </a:cxn>
              <a:cxn ang="0">
                <a:pos x="135" y="98"/>
              </a:cxn>
              <a:cxn ang="0">
                <a:pos x="151" y="98"/>
              </a:cxn>
              <a:cxn ang="0">
                <a:pos x="109" y="0"/>
              </a:cxn>
            </a:cxnLst>
            <a:rect l="0" t="0" r="r" b="b"/>
            <a:pathLst>
              <a:path w="151" h="98">
                <a:moveTo>
                  <a:pt x="109" y="0"/>
                </a:moveTo>
                <a:cubicBezTo>
                  <a:pt x="109" y="0"/>
                  <a:pt x="83" y="50"/>
                  <a:pt x="75" y="66"/>
                </a:cubicBezTo>
                <a:cubicBezTo>
                  <a:pt x="67" y="50"/>
                  <a:pt x="41" y="0"/>
                  <a:pt x="41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21" y="83"/>
                  <a:pt x="36" y="48"/>
                  <a:pt x="42" y="33"/>
                </a:cubicBezTo>
                <a:cubicBezTo>
                  <a:pt x="51" y="50"/>
                  <a:pt x="75" y="97"/>
                  <a:pt x="75" y="97"/>
                </a:cubicBezTo>
                <a:cubicBezTo>
                  <a:pt x="75" y="97"/>
                  <a:pt x="99" y="50"/>
                  <a:pt x="108" y="33"/>
                </a:cubicBezTo>
                <a:cubicBezTo>
                  <a:pt x="114" y="48"/>
                  <a:pt x="129" y="83"/>
                  <a:pt x="135" y="98"/>
                </a:cubicBezTo>
                <a:cubicBezTo>
                  <a:pt x="151" y="98"/>
                  <a:pt x="151" y="98"/>
                  <a:pt x="151" y="98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29"/>
          <p:cNvSpPr>
            <a:spLocks/>
          </p:cNvSpPr>
          <p:nvPr userDrawn="1"/>
        </p:nvSpPr>
        <p:spPr bwMode="auto">
          <a:xfrm>
            <a:off x="7718425" y="609600"/>
            <a:ext cx="517525" cy="141288"/>
          </a:xfrm>
          <a:custGeom>
            <a:avLst/>
            <a:gdLst/>
            <a:ahLst/>
            <a:cxnLst>
              <a:cxn ang="0">
                <a:pos x="93" y="33"/>
              </a:cxn>
              <a:cxn ang="0">
                <a:pos x="0" y="32"/>
              </a:cxn>
              <a:cxn ang="0">
                <a:pos x="93" y="16"/>
              </a:cxn>
              <a:cxn ang="0">
                <a:pos x="180" y="17"/>
              </a:cxn>
              <a:cxn ang="0">
                <a:pos x="93" y="33"/>
              </a:cxn>
            </a:cxnLst>
            <a:rect l="0" t="0" r="r" b="b"/>
            <a:pathLst>
              <a:path w="180" h="49">
                <a:moveTo>
                  <a:pt x="93" y="33"/>
                </a:moveTo>
                <a:cubicBezTo>
                  <a:pt x="44" y="17"/>
                  <a:pt x="16" y="23"/>
                  <a:pt x="0" y="32"/>
                </a:cubicBezTo>
                <a:cubicBezTo>
                  <a:pt x="0" y="32"/>
                  <a:pt x="44" y="0"/>
                  <a:pt x="93" y="16"/>
                </a:cubicBezTo>
                <a:cubicBezTo>
                  <a:pt x="142" y="32"/>
                  <a:pt x="164" y="27"/>
                  <a:pt x="180" y="17"/>
                </a:cubicBezTo>
                <a:cubicBezTo>
                  <a:pt x="180" y="17"/>
                  <a:pt x="142" y="49"/>
                  <a:pt x="93" y="3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30"/>
          <p:cNvSpPr>
            <a:spLocks noEditPoints="1"/>
          </p:cNvSpPr>
          <p:nvPr userDrawn="1"/>
        </p:nvSpPr>
        <p:spPr bwMode="auto">
          <a:xfrm>
            <a:off x="7142163" y="1277938"/>
            <a:ext cx="1728787" cy="73025"/>
          </a:xfrm>
          <a:custGeom>
            <a:avLst/>
            <a:gdLst/>
            <a:ahLst/>
            <a:cxnLst>
              <a:cxn ang="0">
                <a:pos x="13" y="10"/>
              </a:cxn>
              <a:cxn ang="0">
                <a:pos x="0" y="1"/>
              </a:cxn>
              <a:cxn ang="0">
                <a:pos x="25" y="4"/>
              </a:cxn>
              <a:cxn ang="0">
                <a:pos x="46" y="12"/>
              </a:cxn>
              <a:cxn ang="0">
                <a:pos x="25" y="12"/>
              </a:cxn>
              <a:cxn ang="0">
                <a:pos x="60" y="13"/>
              </a:cxn>
              <a:cxn ang="0">
                <a:pos x="70" y="7"/>
              </a:cxn>
              <a:cxn ang="0">
                <a:pos x="60" y="24"/>
              </a:cxn>
              <a:cxn ang="0">
                <a:pos x="66" y="7"/>
              </a:cxn>
              <a:cxn ang="0">
                <a:pos x="121" y="24"/>
              </a:cxn>
              <a:cxn ang="0">
                <a:pos x="99" y="0"/>
              </a:cxn>
              <a:cxn ang="0">
                <a:pos x="101" y="12"/>
              </a:cxn>
              <a:cxn ang="0">
                <a:pos x="153" y="12"/>
              </a:cxn>
              <a:cxn ang="0">
                <a:pos x="132" y="21"/>
              </a:cxn>
              <a:cxn ang="0">
                <a:pos x="147" y="18"/>
              </a:cxn>
              <a:cxn ang="0">
                <a:pos x="141" y="4"/>
              </a:cxn>
              <a:cxn ang="0">
                <a:pos x="173" y="24"/>
              </a:cxn>
              <a:cxn ang="0">
                <a:pos x="173" y="21"/>
              </a:cxn>
              <a:cxn ang="0">
                <a:pos x="197" y="24"/>
              </a:cxn>
              <a:cxn ang="0">
                <a:pos x="211" y="1"/>
              </a:cxn>
              <a:cxn ang="0">
                <a:pos x="233" y="4"/>
              </a:cxn>
              <a:cxn ang="0">
                <a:pos x="229" y="4"/>
              </a:cxn>
              <a:cxn ang="0">
                <a:pos x="264" y="24"/>
              </a:cxn>
              <a:cxn ang="0">
                <a:pos x="258" y="18"/>
              </a:cxn>
              <a:cxn ang="0">
                <a:pos x="254" y="9"/>
              </a:cxn>
              <a:cxn ang="0">
                <a:pos x="276" y="1"/>
              </a:cxn>
              <a:cxn ang="0">
                <a:pos x="291" y="8"/>
              </a:cxn>
              <a:cxn ang="0">
                <a:pos x="305" y="17"/>
              </a:cxn>
              <a:cxn ang="0">
                <a:pos x="325" y="24"/>
              </a:cxn>
              <a:cxn ang="0">
                <a:pos x="329" y="5"/>
              </a:cxn>
              <a:cxn ang="0">
                <a:pos x="329" y="17"/>
              </a:cxn>
              <a:cxn ang="0">
                <a:pos x="378" y="24"/>
              </a:cxn>
              <a:cxn ang="0">
                <a:pos x="371" y="18"/>
              </a:cxn>
              <a:cxn ang="0">
                <a:pos x="368" y="9"/>
              </a:cxn>
              <a:cxn ang="0">
                <a:pos x="389" y="8"/>
              </a:cxn>
              <a:cxn ang="0">
                <a:pos x="403" y="17"/>
              </a:cxn>
              <a:cxn ang="0">
                <a:pos x="423" y="24"/>
              </a:cxn>
              <a:cxn ang="0">
                <a:pos x="423" y="1"/>
              </a:cxn>
              <a:cxn ang="0">
                <a:pos x="423" y="4"/>
              </a:cxn>
              <a:cxn ang="0">
                <a:pos x="425" y="20"/>
              </a:cxn>
              <a:cxn ang="0">
                <a:pos x="469" y="13"/>
              </a:cxn>
              <a:cxn ang="0">
                <a:pos x="468" y="1"/>
              </a:cxn>
              <a:cxn ang="0">
                <a:pos x="467" y="10"/>
              </a:cxn>
              <a:cxn ang="0">
                <a:pos x="467" y="10"/>
              </a:cxn>
              <a:cxn ang="0">
                <a:pos x="490" y="13"/>
              </a:cxn>
              <a:cxn ang="0">
                <a:pos x="499" y="4"/>
              </a:cxn>
              <a:cxn ang="0">
                <a:pos x="529" y="4"/>
              </a:cxn>
              <a:cxn ang="0">
                <a:pos x="521" y="24"/>
              </a:cxn>
              <a:cxn ang="0">
                <a:pos x="521" y="21"/>
              </a:cxn>
              <a:cxn ang="0">
                <a:pos x="527" y="6"/>
              </a:cxn>
              <a:cxn ang="0">
                <a:pos x="555" y="12"/>
              </a:cxn>
              <a:cxn ang="0">
                <a:pos x="543" y="1"/>
              </a:cxn>
              <a:cxn ang="0">
                <a:pos x="547" y="4"/>
              </a:cxn>
              <a:cxn ang="0">
                <a:pos x="566" y="24"/>
              </a:cxn>
              <a:cxn ang="0">
                <a:pos x="566" y="1"/>
              </a:cxn>
              <a:cxn ang="0">
                <a:pos x="591" y="20"/>
              </a:cxn>
              <a:cxn ang="0">
                <a:pos x="591" y="4"/>
              </a:cxn>
            </a:cxnLst>
            <a:rect l="0" t="0" r="r" b="b"/>
            <a:pathLst>
              <a:path w="600" h="25">
                <a:moveTo>
                  <a:pt x="0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13"/>
                  <a:pt x="3" y="13"/>
                  <a:pt x="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0"/>
                  <a:pt x="13" y="10"/>
                  <a:pt x="1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4"/>
                  <a:pt x="3" y="4"/>
                  <a:pt x="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"/>
                  <a:pt x="13" y="1"/>
                  <a:pt x="13" y="1"/>
                </a:cubicBezTo>
                <a:cubicBezTo>
                  <a:pt x="0" y="1"/>
                  <a:pt x="0" y="1"/>
                  <a:pt x="0" y="1"/>
                </a:cubicBezTo>
                <a:lnTo>
                  <a:pt x="0" y="24"/>
                </a:lnTo>
                <a:close/>
                <a:moveTo>
                  <a:pt x="46" y="12"/>
                </a:moveTo>
                <a:cubicBezTo>
                  <a:pt x="46" y="9"/>
                  <a:pt x="45" y="6"/>
                  <a:pt x="43" y="4"/>
                </a:cubicBezTo>
                <a:cubicBezTo>
                  <a:pt x="40" y="1"/>
                  <a:pt x="37" y="0"/>
                  <a:pt x="34" y="0"/>
                </a:cubicBezTo>
                <a:cubicBezTo>
                  <a:pt x="30" y="0"/>
                  <a:pt x="27" y="1"/>
                  <a:pt x="25" y="4"/>
                </a:cubicBezTo>
                <a:cubicBezTo>
                  <a:pt x="23" y="6"/>
                  <a:pt x="21" y="9"/>
                  <a:pt x="21" y="12"/>
                </a:cubicBezTo>
                <a:cubicBezTo>
                  <a:pt x="21" y="15"/>
                  <a:pt x="23" y="18"/>
                  <a:pt x="25" y="21"/>
                </a:cubicBezTo>
                <a:cubicBezTo>
                  <a:pt x="27" y="23"/>
                  <a:pt x="30" y="24"/>
                  <a:pt x="34" y="24"/>
                </a:cubicBezTo>
                <a:cubicBezTo>
                  <a:pt x="37" y="24"/>
                  <a:pt x="40" y="23"/>
                  <a:pt x="43" y="21"/>
                </a:cubicBezTo>
                <a:cubicBezTo>
                  <a:pt x="45" y="18"/>
                  <a:pt x="46" y="15"/>
                  <a:pt x="46" y="12"/>
                </a:cubicBezTo>
                <a:moveTo>
                  <a:pt x="42" y="12"/>
                </a:moveTo>
                <a:cubicBezTo>
                  <a:pt x="42" y="14"/>
                  <a:pt x="41" y="17"/>
                  <a:pt x="40" y="18"/>
                </a:cubicBezTo>
                <a:cubicBezTo>
                  <a:pt x="38" y="20"/>
                  <a:pt x="36" y="21"/>
                  <a:pt x="34" y="21"/>
                </a:cubicBezTo>
                <a:cubicBezTo>
                  <a:pt x="32" y="21"/>
                  <a:pt x="29" y="20"/>
                  <a:pt x="28" y="18"/>
                </a:cubicBezTo>
                <a:cubicBezTo>
                  <a:pt x="26" y="17"/>
                  <a:pt x="25" y="14"/>
                  <a:pt x="25" y="12"/>
                </a:cubicBezTo>
                <a:cubicBezTo>
                  <a:pt x="25" y="10"/>
                  <a:pt x="26" y="8"/>
                  <a:pt x="28" y="6"/>
                </a:cubicBezTo>
                <a:cubicBezTo>
                  <a:pt x="29" y="4"/>
                  <a:pt x="32" y="4"/>
                  <a:pt x="34" y="4"/>
                </a:cubicBezTo>
                <a:cubicBezTo>
                  <a:pt x="36" y="4"/>
                  <a:pt x="38" y="4"/>
                  <a:pt x="40" y="6"/>
                </a:cubicBezTo>
                <a:cubicBezTo>
                  <a:pt x="41" y="8"/>
                  <a:pt x="42" y="10"/>
                  <a:pt x="42" y="12"/>
                </a:cubicBezTo>
                <a:moveTo>
                  <a:pt x="60" y="13"/>
                </a:moveTo>
                <a:cubicBezTo>
                  <a:pt x="60" y="13"/>
                  <a:pt x="60" y="13"/>
                  <a:pt x="60" y="13"/>
                </a:cubicBezTo>
                <a:cubicBezTo>
                  <a:pt x="68" y="24"/>
                  <a:pt x="68" y="24"/>
                  <a:pt x="68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64" y="13"/>
                  <a:pt x="64" y="13"/>
                  <a:pt x="64" y="13"/>
                </a:cubicBezTo>
                <a:cubicBezTo>
                  <a:pt x="68" y="13"/>
                  <a:pt x="70" y="11"/>
                  <a:pt x="70" y="7"/>
                </a:cubicBezTo>
                <a:cubicBezTo>
                  <a:pt x="70" y="5"/>
                  <a:pt x="69" y="3"/>
                  <a:pt x="67" y="2"/>
                </a:cubicBezTo>
                <a:cubicBezTo>
                  <a:pt x="66" y="1"/>
                  <a:pt x="64" y="1"/>
                  <a:pt x="62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24"/>
                  <a:pt x="56" y="24"/>
                  <a:pt x="56" y="24"/>
                </a:cubicBezTo>
                <a:cubicBezTo>
                  <a:pt x="60" y="24"/>
                  <a:pt x="60" y="24"/>
                  <a:pt x="60" y="24"/>
                </a:cubicBezTo>
                <a:lnTo>
                  <a:pt x="60" y="13"/>
                </a:lnTo>
                <a:close/>
                <a:moveTo>
                  <a:pt x="60" y="10"/>
                </a:moveTo>
                <a:cubicBezTo>
                  <a:pt x="60" y="4"/>
                  <a:pt x="60" y="4"/>
                  <a:pt x="60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4" y="4"/>
                  <a:pt x="66" y="4"/>
                  <a:pt x="66" y="7"/>
                </a:cubicBezTo>
                <a:cubicBezTo>
                  <a:pt x="66" y="10"/>
                  <a:pt x="64" y="10"/>
                  <a:pt x="61" y="10"/>
                </a:cubicBezTo>
                <a:lnTo>
                  <a:pt x="60" y="10"/>
                </a:lnTo>
                <a:close/>
                <a:moveTo>
                  <a:pt x="115" y="12"/>
                </a:moveTo>
                <a:cubicBezTo>
                  <a:pt x="117" y="24"/>
                  <a:pt x="117" y="24"/>
                  <a:pt x="117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5" y="0"/>
                  <a:pt x="115" y="0"/>
                  <a:pt x="115" y="0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8" y="15"/>
                  <a:pt x="108" y="16"/>
                  <a:pt x="107" y="17"/>
                </a:cubicBezTo>
                <a:cubicBezTo>
                  <a:pt x="107" y="16"/>
                  <a:pt x="106" y="15"/>
                  <a:pt x="106" y="14"/>
                </a:cubicBezTo>
                <a:cubicBezTo>
                  <a:pt x="99" y="0"/>
                  <a:pt x="99" y="0"/>
                  <a:pt x="99" y="0"/>
                </a:cubicBezTo>
                <a:cubicBezTo>
                  <a:pt x="94" y="24"/>
                  <a:pt x="94" y="24"/>
                  <a:pt x="94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1"/>
                  <a:pt x="100" y="10"/>
                  <a:pt x="100" y="9"/>
                </a:cubicBezTo>
                <a:cubicBezTo>
                  <a:pt x="100" y="10"/>
                  <a:pt x="101" y="11"/>
                  <a:pt x="101" y="12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4" y="11"/>
                  <a:pt x="114" y="10"/>
                  <a:pt x="114" y="9"/>
                </a:cubicBezTo>
                <a:cubicBezTo>
                  <a:pt x="115" y="11"/>
                  <a:pt x="115" y="12"/>
                  <a:pt x="115" y="12"/>
                </a:cubicBezTo>
                <a:moveTo>
                  <a:pt x="153" y="12"/>
                </a:moveTo>
                <a:cubicBezTo>
                  <a:pt x="153" y="9"/>
                  <a:pt x="152" y="6"/>
                  <a:pt x="150" y="4"/>
                </a:cubicBezTo>
                <a:cubicBezTo>
                  <a:pt x="147" y="1"/>
                  <a:pt x="144" y="0"/>
                  <a:pt x="141" y="0"/>
                </a:cubicBezTo>
                <a:cubicBezTo>
                  <a:pt x="138" y="0"/>
                  <a:pt x="135" y="1"/>
                  <a:pt x="132" y="4"/>
                </a:cubicBezTo>
                <a:cubicBezTo>
                  <a:pt x="130" y="6"/>
                  <a:pt x="129" y="9"/>
                  <a:pt x="129" y="12"/>
                </a:cubicBezTo>
                <a:cubicBezTo>
                  <a:pt x="129" y="15"/>
                  <a:pt x="130" y="18"/>
                  <a:pt x="132" y="21"/>
                </a:cubicBezTo>
                <a:cubicBezTo>
                  <a:pt x="135" y="23"/>
                  <a:pt x="138" y="24"/>
                  <a:pt x="141" y="24"/>
                </a:cubicBezTo>
                <a:cubicBezTo>
                  <a:pt x="144" y="24"/>
                  <a:pt x="147" y="23"/>
                  <a:pt x="150" y="21"/>
                </a:cubicBezTo>
                <a:cubicBezTo>
                  <a:pt x="152" y="18"/>
                  <a:pt x="153" y="15"/>
                  <a:pt x="153" y="12"/>
                </a:cubicBezTo>
                <a:moveTo>
                  <a:pt x="149" y="12"/>
                </a:moveTo>
                <a:cubicBezTo>
                  <a:pt x="149" y="14"/>
                  <a:pt x="149" y="17"/>
                  <a:pt x="147" y="18"/>
                </a:cubicBezTo>
                <a:cubicBezTo>
                  <a:pt x="145" y="20"/>
                  <a:pt x="143" y="21"/>
                  <a:pt x="141" y="21"/>
                </a:cubicBezTo>
                <a:cubicBezTo>
                  <a:pt x="139" y="21"/>
                  <a:pt x="137" y="20"/>
                  <a:pt x="135" y="18"/>
                </a:cubicBezTo>
                <a:cubicBezTo>
                  <a:pt x="133" y="17"/>
                  <a:pt x="133" y="14"/>
                  <a:pt x="133" y="12"/>
                </a:cubicBezTo>
                <a:cubicBezTo>
                  <a:pt x="133" y="10"/>
                  <a:pt x="133" y="8"/>
                  <a:pt x="135" y="6"/>
                </a:cubicBezTo>
                <a:cubicBezTo>
                  <a:pt x="137" y="4"/>
                  <a:pt x="139" y="4"/>
                  <a:pt x="141" y="4"/>
                </a:cubicBezTo>
                <a:cubicBezTo>
                  <a:pt x="143" y="4"/>
                  <a:pt x="145" y="4"/>
                  <a:pt x="147" y="6"/>
                </a:cubicBezTo>
                <a:cubicBezTo>
                  <a:pt x="149" y="8"/>
                  <a:pt x="149" y="10"/>
                  <a:pt x="149" y="12"/>
                </a:cubicBezTo>
                <a:moveTo>
                  <a:pt x="163" y="1"/>
                </a:moveTo>
                <a:cubicBezTo>
                  <a:pt x="163" y="15"/>
                  <a:pt x="163" y="15"/>
                  <a:pt x="163" y="15"/>
                </a:cubicBezTo>
                <a:cubicBezTo>
                  <a:pt x="163" y="21"/>
                  <a:pt x="167" y="24"/>
                  <a:pt x="173" y="24"/>
                </a:cubicBezTo>
                <a:cubicBezTo>
                  <a:pt x="179" y="24"/>
                  <a:pt x="182" y="21"/>
                  <a:pt x="182" y="15"/>
                </a:cubicBezTo>
                <a:cubicBezTo>
                  <a:pt x="182" y="1"/>
                  <a:pt x="182" y="1"/>
                  <a:pt x="182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5"/>
                  <a:pt x="179" y="15"/>
                  <a:pt x="179" y="15"/>
                </a:cubicBezTo>
                <a:cubicBezTo>
                  <a:pt x="179" y="19"/>
                  <a:pt x="177" y="21"/>
                  <a:pt x="173" y="21"/>
                </a:cubicBezTo>
                <a:cubicBezTo>
                  <a:pt x="169" y="21"/>
                  <a:pt x="167" y="19"/>
                  <a:pt x="167" y="15"/>
                </a:cubicBezTo>
                <a:cubicBezTo>
                  <a:pt x="167" y="1"/>
                  <a:pt x="167" y="1"/>
                  <a:pt x="167" y="1"/>
                </a:cubicBezTo>
                <a:lnTo>
                  <a:pt x="163" y="1"/>
                </a:lnTo>
                <a:close/>
                <a:moveTo>
                  <a:pt x="193" y="24"/>
                </a:moveTo>
                <a:cubicBezTo>
                  <a:pt x="197" y="24"/>
                  <a:pt x="197" y="24"/>
                  <a:pt x="197" y="24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9"/>
                  <a:pt x="198" y="9"/>
                  <a:pt x="199" y="10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4" y="1"/>
                  <a:pt x="214" y="1"/>
                  <a:pt x="214" y="1"/>
                </a:cubicBezTo>
                <a:cubicBezTo>
                  <a:pt x="211" y="1"/>
                  <a:pt x="211" y="1"/>
                  <a:pt x="211" y="1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10" y="16"/>
                  <a:pt x="209" y="15"/>
                  <a:pt x="208" y="14"/>
                </a:cubicBezTo>
                <a:cubicBezTo>
                  <a:pt x="193" y="0"/>
                  <a:pt x="193" y="0"/>
                  <a:pt x="193" y="0"/>
                </a:cubicBezTo>
                <a:lnTo>
                  <a:pt x="193" y="24"/>
                </a:lnTo>
                <a:close/>
                <a:moveTo>
                  <a:pt x="233" y="4"/>
                </a:moveTo>
                <a:cubicBezTo>
                  <a:pt x="239" y="4"/>
                  <a:pt x="239" y="4"/>
                  <a:pt x="239" y="4"/>
                </a:cubicBezTo>
                <a:cubicBezTo>
                  <a:pt x="239" y="1"/>
                  <a:pt x="239" y="1"/>
                  <a:pt x="239" y="1"/>
                </a:cubicBezTo>
                <a:cubicBezTo>
                  <a:pt x="223" y="1"/>
                  <a:pt x="223" y="1"/>
                  <a:pt x="223" y="1"/>
                </a:cubicBezTo>
                <a:cubicBezTo>
                  <a:pt x="223" y="4"/>
                  <a:pt x="223" y="4"/>
                  <a:pt x="223" y="4"/>
                </a:cubicBezTo>
                <a:cubicBezTo>
                  <a:pt x="229" y="4"/>
                  <a:pt x="229" y="4"/>
                  <a:pt x="229" y="4"/>
                </a:cubicBezTo>
                <a:cubicBezTo>
                  <a:pt x="229" y="24"/>
                  <a:pt x="229" y="24"/>
                  <a:pt x="229" y="24"/>
                </a:cubicBezTo>
                <a:cubicBezTo>
                  <a:pt x="233" y="24"/>
                  <a:pt x="233" y="24"/>
                  <a:pt x="233" y="24"/>
                </a:cubicBezTo>
                <a:lnTo>
                  <a:pt x="233" y="4"/>
                </a:lnTo>
                <a:close/>
                <a:moveTo>
                  <a:pt x="261" y="24"/>
                </a:moveTo>
                <a:cubicBezTo>
                  <a:pt x="264" y="24"/>
                  <a:pt x="264" y="24"/>
                  <a:pt x="264" y="24"/>
                </a:cubicBezTo>
                <a:cubicBezTo>
                  <a:pt x="253" y="0"/>
                  <a:pt x="253" y="0"/>
                  <a:pt x="253" y="0"/>
                </a:cubicBezTo>
                <a:cubicBezTo>
                  <a:pt x="242" y="24"/>
                  <a:pt x="242" y="24"/>
                  <a:pt x="242" y="24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58" y="18"/>
                  <a:pt x="258" y="18"/>
                  <a:pt x="258" y="18"/>
                </a:cubicBezTo>
                <a:lnTo>
                  <a:pt x="261" y="24"/>
                </a:lnTo>
                <a:close/>
                <a:moveTo>
                  <a:pt x="250" y="15"/>
                </a:moveTo>
                <a:cubicBezTo>
                  <a:pt x="252" y="9"/>
                  <a:pt x="252" y="9"/>
                  <a:pt x="252" y="9"/>
                </a:cubicBezTo>
                <a:cubicBezTo>
                  <a:pt x="253" y="9"/>
                  <a:pt x="253" y="8"/>
                  <a:pt x="253" y="7"/>
                </a:cubicBezTo>
                <a:cubicBezTo>
                  <a:pt x="254" y="8"/>
                  <a:pt x="254" y="9"/>
                  <a:pt x="254" y="9"/>
                </a:cubicBezTo>
                <a:cubicBezTo>
                  <a:pt x="257" y="15"/>
                  <a:pt x="257" y="15"/>
                  <a:pt x="257" y="15"/>
                </a:cubicBezTo>
                <a:lnTo>
                  <a:pt x="250" y="15"/>
                </a:lnTo>
                <a:close/>
                <a:moveTo>
                  <a:pt x="273" y="24"/>
                </a:moveTo>
                <a:cubicBezTo>
                  <a:pt x="276" y="24"/>
                  <a:pt x="276" y="24"/>
                  <a:pt x="276" y="24"/>
                </a:cubicBezTo>
                <a:cubicBezTo>
                  <a:pt x="276" y="1"/>
                  <a:pt x="276" y="1"/>
                  <a:pt x="276" y="1"/>
                </a:cubicBezTo>
                <a:cubicBezTo>
                  <a:pt x="273" y="1"/>
                  <a:pt x="273" y="1"/>
                  <a:pt x="273" y="1"/>
                </a:cubicBezTo>
                <a:lnTo>
                  <a:pt x="273" y="24"/>
                </a:lnTo>
                <a:close/>
                <a:moveTo>
                  <a:pt x="288" y="24"/>
                </a:moveTo>
                <a:cubicBezTo>
                  <a:pt x="291" y="24"/>
                  <a:pt x="291" y="24"/>
                  <a:pt x="291" y="24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9"/>
                  <a:pt x="292" y="9"/>
                  <a:pt x="293" y="10"/>
                </a:cubicBezTo>
                <a:cubicBezTo>
                  <a:pt x="308" y="24"/>
                  <a:pt x="308" y="24"/>
                  <a:pt x="308" y="24"/>
                </a:cubicBezTo>
                <a:cubicBezTo>
                  <a:pt x="308" y="1"/>
                  <a:pt x="308" y="1"/>
                  <a:pt x="308" y="1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4" y="16"/>
                  <a:pt x="303" y="15"/>
                  <a:pt x="302" y="14"/>
                </a:cubicBezTo>
                <a:cubicBezTo>
                  <a:pt x="288" y="0"/>
                  <a:pt x="288" y="0"/>
                  <a:pt x="288" y="0"/>
                </a:cubicBezTo>
                <a:lnTo>
                  <a:pt x="288" y="24"/>
                </a:lnTo>
                <a:close/>
                <a:moveTo>
                  <a:pt x="318" y="19"/>
                </a:moveTo>
                <a:cubicBezTo>
                  <a:pt x="319" y="22"/>
                  <a:pt x="321" y="24"/>
                  <a:pt x="325" y="24"/>
                </a:cubicBezTo>
                <a:cubicBezTo>
                  <a:pt x="330" y="24"/>
                  <a:pt x="333" y="21"/>
                  <a:pt x="333" y="17"/>
                </a:cubicBezTo>
                <a:cubicBezTo>
                  <a:pt x="333" y="14"/>
                  <a:pt x="331" y="12"/>
                  <a:pt x="327" y="10"/>
                </a:cubicBezTo>
                <a:cubicBezTo>
                  <a:pt x="324" y="9"/>
                  <a:pt x="323" y="8"/>
                  <a:pt x="323" y="6"/>
                </a:cubicBezTo>
                <a:cubicBezTo>
                  <a:pt x="323" y="5"/>
                  <a:pt x="324" y="3"/>
                  <a:pt x="326" y="3"/>
                </a:cubicBezTo>
                <a:cubicBezTo>
                  <a:pt x="327" y="3"/>
                  <a:pt x="328" y="4"/>
                  <a:pt x="329" y="5"/>
                </a:cubicBezTo>
                <a:cubicBezTo>
                  <a:pt x="332" y="4"/>
                  <a:pt x="332" y="4"/>
                  <a:pt x="332" y="4"/>
                </a:cubicBezTo>
                <a:cubicBezTo>
                  <a:pt x="331" y="2"/>
                  <a:pt x="329" y="0"/>
                  <a:pt x="326" y="0"/>
                </a:cubicBezTo>
                <a:cubicBezTo>
                  <a:pt x="321" y="0"/>
                  <a:pt x="319" y="3"/>
                  <a:pt x="319" y="6"/>
                </a:cubicBezTo>
                <a:cubicBezTo>
                  <a:pt x="319" y="10"/>
                  <a:pt x="321" y="11"/>
                  <a:pt x="325" y="13"/>
                </a:cubicBezTo>
                <a:cubicBezTo>
                  <a:pt x="327" y="15"/>
                  <a:pt x="329" y="15"/>
                  <a:pt x="329" y="17"/>
                </a:cubicBezTo>
                <a:cubicBezTo>
                  <a:pt x="329" y="19"/>
                  <a:pt x="328" y="21"/>
                  <a:pt x="326" y="21"/>
                </a:cubicBezTo>
                <a:cubicBezTo>
                  <a:pt x="323" y="21"/>
                  <a:pt x="322" y="20"/>
                  <a:pt x="321" y="18"/>
                </a:cubicBezTo>
                <a:lnTo>
                  <a:pt x="318" y="19"/>
                </a:lnTo>
                <a:close/>
                <a:moveTo>
                  <a:pt x="374" y="24"/>
                </a:moveTo>
                <a:cubicBezTo>
                  <a:pt x="378" y="24"/>
                  <a:pt x="378" y="24"/>
                  <a:pt x="378" y="24"/>
                </a:cubicBezTo>
                <a:cubicBezTo>
                  <a:pt x="367" y="0"/>
                  <a:pt x="367" y="0"/>
                  <a:pt x="367" y="0"/>
                </a:cubicBezTo>
                <a:cubicBezTo>
                  <a:pt x="355" y="24"/>
                  <a:pt x="355" y="24"/>
                  <a:pt x="355" y="24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71" y="18"/>
                  <a:pt x="371" y="18"/>
                  <a:pt x="371" y="18"/>
                </a:cubicBezTo>
                <a:lnTo>
                  <a:pt x="374" y="24"/>
                </a:lnTo>
                <a:close/>
                <a:moveTo>
                  <a:pt x="364" y="15"/>
                </a:moveTo>
                <a:cubicBezTo>
                  <a:pt x="366" y="9"/>
                  <a:pt x="366" y="9"/>
                  <a:pt x="366" y="9"/>
                </a:cubicBezTo>
                <a:cubicBezTo>
                  <a:pt x="366" y="9"/>
                  <a:pt x="366" y="8"/>
                  <a:pt x="367" y="7"/>
                </a:cubicBezTo>
                <a:cubicBezTo>
                  <a:pt x="367" y="8"/>
                  <a:pt x="367" y="9"/>
                  <a:pt x="368" y="9"/>
                </a:cubicBezTo>
                <a:cubicBezTo>
                  <a:pt x="370" y="15"/>
                  <a:pt x="370" y="15"/>
                  <a:pt x="370" y="15"/>
                </a:cubicBezTo>
                <a:lnTo>
                  <a:pt x="364" y="15"/>
                </a:lnTo>
                <a:close/>
                <a:moveTo>
                  <a:pt x="386" y="24"/>
                </a:moveTo>
                <a:cubicBezTo>
                  <a:pt x="389" y="24"/>
                  <a:pt x="389" y="24"/>
                  <a:pt x="389" y="24"/>
                </a:cubicBezTo>
                <a:cubicBezTo>
                  <a:pt x="389" y="8"/>
                  <a:pt x="389" y="8"/>
                  <a:pt x="389" y="8"/>
                </a:cubicBezTo>
                <a:cubicBezTo>
                  <a:pt x="390" y="9"/>
                  <a:pt x="391" y="9"/>
                  <a:pt x="392" y="10"/>
                </a:cubicBezTo>
                <a:cubicBezTo>
                  <a:pt x="407" y="24"/>
                  <a:pt x="407" y="24"/>
                  <a:pt x="407" y="24"/>
                </a:cubicBezTo>
                <a:cubicBezTo>
                  <a:pt x="407" y="1"/>
                  <a:pt x="407" y="1"/>
                  <a:pt x="407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6"/>
                  <a:pt x="402" y="15"/>
                  <a:pt x="401" y="14"/>
                </a:cubicBezTo>
                <a:cubicBezTo>
                  <a:pt x="386" y="0"/>
                  <a:pt x="386" y="0"/>
                  <a:pt x="386" y="0"/>
                </a:cubicBezTo>
                <a:lnTo>
                  <a:pt x="386" y="24"/>
                </a:lnTo>
                <a:close/>
                <a:moveTo>
                  <a:pt x="418" y="24"/>
                </a:moveTo>
                <a:cubicBezTo>
                  <a:pt x="423" y="24"/>
                  <a:pt x="423" y="24"/>
                  <a:pt x="423" y="24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8" y="24"/>
                  <a:pt x="431" y="23"/>
                  <a:pt x="433" y="21"/>
                </a:cubicBezTo>
                <a:cubicBezTo>
                  <a:pt x="436" y="19"/>
                  <a:pt x="437" y="16"/>
                  <a:pt x="437" y="12"/>
                </a:cubicBezTo>
                <a:cubicBezTo>
                  <a:pt x="437" y="8"/>
                  <a:pt x="436" y="5"/>
                  <a:pt x="433" y="3"/>
                </a:cubicBezTo>
                <a:cubicBezTo>
                  <a:pt x="430" y="1"/>
                  <a:pt x="427" y="1"/>
                  <a:pt x="423" y="1"/>
                </a:cubicBezTo>
                <a:cubicBezTo>
                  <a:pt x="418" y="1"/>
                  <a:pt x="418" y="1"/>
                  <a:pt x="418" y="1"/>
                </a:cubicBezTo>
                <a:lnTo>
                  <a:pt x="418" y="24"/>
                </a:lnTo>
                <a:close/>
                <a:moveTo>
                  <a:pt x="421" y="20"/>
                </a:moveTo>
                <a:cubicBezTo>
                  <a:pt x="421" y="4"/>
                  <a:pt x="421" y="4"/>
                  <a:pt x="421" y="4"/>
                </a:cubicBezTo>
                <a:cubicBezTo>
                  <a:pt x="423" y="4"/>
                  <a:pt x="423" y="4"/>
                  <a:pt x="423" y="4"/>
                </a:cubicBezTo>
                <a:cubicBezTo>
                  <a:pt x="424" y="4"/>
                  <a:pt x="424" y="4"/>
                  <a:pt x="424" y="4"/>
                </a:cubicBezTo>
                <a:cubicBezTo>
                  <a:pt x="427" y="4"/>
                  <a:pt x="429" y="4"/>
                  <a:pt x="431" y="5"/>
                </a:cubicBezTo>
                <a:cubicBezTo>
                  <a:pt x="433" y="7"/>
                  <a:pt x="433" y="9"/>
                  <a:pt x="433" y="12"/>
                </a:cubicBezTo>
                <a:cubicBezTo>
                  <a:pt x="433" y="15"/>
                  <a:pt x="433" y="17"/>
                  <a:pt x="431" y="19"/>
                </a:cubicBezTo>
                <a:cubicBezTo>
                  <a:pt x="429" y="20"/>
                  <a:pt x="427" y="20"/>
                  <a:pt x="425" y="20"/>
                </a:cubicBezTo>
                <a:cubicBezTo>
                  <a:pt x="423" y="20"/>
                  <a:pt x="423" y="20"/>
                  <a:pt x="423" y="20"/>
                </a:cubicBezTo>
                <a:lnTo>
                  <a:pt x="421" y="20"/>
                </a:lnTo>
                <a:close/>
                <a:moveTo>
                  <a:pt x="467" y="13"/>
                </a:moveTo>
                <a:cubicBezTo>
                  <a:pt x="468" y="13"/>
                  <a:pt x="468" y="13"/>
                  <a:pt x="468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71" y="13"/>
                  <a:pt x="473" y="13"/>
                  <a:pt x="475" y="12"/>
                </a:cubicBezTo>
                <a:cubicBezTo>
                  <a:pt x="476" y="11"/>
                  <a:pt x="477" y="9"/>
                  <a:pt x="477" y="7"/>
                </a:cubicBezTo>
                <a:cubicBezTo>
                  <a:pt x="477" y="5"/>
                  <a:pt x="476" y="3"/>
                  <a:pt x="475" y="2"/>
                </a:cubicBezTo>
                <a:cubicBezTo>
                  <a:pt x="473" y="1"/>
                  <a:pt x="471" y="1"/>
                  <a:pt x="469" y="1"/>
                </a:cubicBezTo>
                <a:cubicBezTo>
                  <a:pt x="468" y="1"/>
                  <a:pt x="468" y="1"/>
                  <a:pt x="468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463" y="24"/>
                  <a:pt x="463" y="24"/>
                  <a:pt x="463" y="24"/>
                </a:cubicBezTo>
                <a:cubicBezTo>
                  <a:pt x="467" y="24"/>
                  <a:pt x="467" y="24"/>
                  <a:pt x="467" y="24"/>
                </a:cubicBezTo>
                <a:lnTo>
                  <a:pt x="467" y="13"/>
                </a:lnTo>
                <a:close/>
                <a:moveTo>
                  <a:pt x="467" y="10"/>
                </a:moveTo>
                <a:cubicBezTo>
                  <a:pt x="467" y="4"/>
                  <a:pt x="467" y="4"/>
                  <a:pt x="467" y="4"/>
                </a:cubicBezTo>
                <a:cubicBezTo>
                  <a:pt x="468" y="4"/>
                  <a:pt x="468" y="4"/>
                  <a:pt x="468" y="4"/>
                </a:cubicBezTo>
                <a:cubicBezTo>
                  <a:pt x="471" y="4"/>
                  <a:pt x="473" y="4"/>
                  <a:pt x="473" y="7"/>
                </a:cubicBezTo>
                <a:cubicBezTo>
                  <a:pt x="473" y="10"/>
                  <a:pt x="471" y="10"/>
                  <a:pt x="468" y="10"/>
                </a:cubicBezTo>
                <a:lnTo>
                  <a:pt x="467" y="10"/>
                </a:lnTo>
                <a:close/>
                <a:moveTo>
                  <a:pt x="486" y="24"/>
                </a:moveTo>
                <a:cubicBezTo>
                  <a:pt x="499" y="24"/>
                  <a:pt x="499" y="24"/>
                  <a:pt x="499" y="24"/>
                </a:cubicBezTo>
                <a:cubicBezTo>
                  <a:pt x="499" y="20"/>
                  <a:pt x="499" y="20"/>
                  <a:pt x="499" y="20"/>
                </a:cubicBezTo>
                <a:cubicBezTo>
                  <a:pt x="490" y="20"/>
                  <a:pt x="490" y="20"/>
                  <a:pt x="490" y="20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9" y="13"/>
                  <a:pt x="499" y="13"/>
                  <a:pt x="499" y="13"/>
                </a:cubicBezTo>
                <a:cubicBezTo>
                  <a:pt x="499" y="10"/>
                  <a:pt x="499" y="10"/>
                  <a:pt x="499" y="10"/>
                </a:cubicBezTo>
                <a:cubicBezTo>
                  <a:pt x="490" y="10"/>
                  <a:pt x="490" y="10"/>
                  <a:pt x="490" y="10"/>
                </a:cubicBezTo>
                <a:cubicBezTo>
                  <a:pt x="490" y="4"/>
                  <a:pt x="490" y="4"/>
                  <a:pt x="490" y="4"/>
                </a:cubicBezTo>
                <a:cubicBezTo>
                  <a:pt x="499" y="4"/>
                  <a:pt x="499" y="4"/>
                  <a:pt x="499" y="4"/>
                </a:cubicBezTo>
                <a:cubicBezTo>
                  <a:pt x="499" y="1"/>
                  <a:pt x="499" y="1"/>
                  <a:pt x="499" y="1"/>
                </a:cubicBezTo>
                <a:cubicBezTo>
                  <a:pt x="486" y="1"/>
                  <a:pt x="486" y="1"/>
                  <a:pt x="486" y="1"/>
                </a:cubicBezTo>
                <a:lnTo>
                  <a:pt x="486" y="24"/>
                </a:lnTo>
                <a:close/>
                <a:moveTo>
                  <a:pt x="533" y="12"/>
                </a:moveTo>
                <a:cubicBezTo>
                  <a:pt x="533" y="9"/>
                  <a:pt x="532" y="6"/>
                  <a:pt x="529" y="4"/>
                </a:cubicBezTo>
                <a:cubicBezTo>
                  <a:pt x="527" y="1"/>
                  <a:pt x="524" y="0"/>
                  <a:pt x="521" y="0"/>
                </a:cubicBezTo>
                <a:cubicBezTo>
                  <a:pt x="517" y="0"/>
                  <a:pt x="514" y="1"/>
                  <a:pt x="512" y="4"/>
                </a:cubicBezTo>
                <a:cubicBezTo>
                  <a:pt x="509" y="6"/>
                  <a:pt x="508" y="9"/>
                  <a:pt x="508" y="12"/>
                </a:cubicBezTo>
                <a:cubicBezTo>
                  <a:pt x="508" y="15"/>
                  <a:pt x="509" y="18"/>
                  <a:pt x="512" y="21"/>
                </a:cubicBezTo>
                <a:cubicBezTo>
                  <a:pt x="514" y="23"/>
                  <a:pt x="517" y="24"/>
                  <a:pt x="521" y="24"/>
                </a:cubicBezTo>
                <a:cubicBezTo>
                  <a:pt x="524" y="24"/>
                  <a:pt x="527" y="23"/>
                  <a:pt x="529" y="21"/>
                </a:cubicBezTo>
                <a:cubicBezTo>
                  <a:pt x="532" y="18"/>
                  <a:pt x="533" y="15"/>
                  <a:pt x="533" y="12"/>
                </a:cubicBezTo>
                <a:moveTo>
                  <a:pt x="529" y="12"/>
                </a:moveTo>
                <a:cubicBezTo>
                  <a:pt x="529" y="14"/>
                  <a:pt x="528" y="17"/>
                  <a:pt x="527" y="18"/>
                </a:cubicBezTo>
                <a:cubicBezTo>
                  <a:pt x="525" y="20"/>
                  <a:pt x="523" y="21"/>
                  <a:pt x="521" y="21"/>
                </a:cubicBezTo>
                <a:cubicBezTo>
                  <a:pt x="518" y="21"/>
                  <a:pt x="516" y="20"/>
                  <a:pt x="515" y="18"/>
                </a:cubicBezTo>
                <a:cubicBezTo>
                  <a:pt x="513" y="17"/>
                  <a:pt x="512" y="14"/>
                  <a:pt x="512" y="12"/>
                </a:cubicBezTo>
                <a:cubicBezTo>
                  <a:pt x="512" y="10"/>
                  <a:pt x="513" y="8"/>
                  <a:pt x="515" y="6"/>
                </a:cubicBezTo>
                <a:cubicBezTo>
                  <a:pt x="516" y="4"/>
                  <a:pt x="518" y="4"/>
                  <a:pt x="521" y="4"/>
                </a:cubicBezTo>
                <a:cubicBezTo>
                  <a:pt x="523" y="4"/>
                  <a:pt x="525" y="4"/>
                  <a:pt x="527" y="6"/>
                </a:cubicBezTo>
                <a:cubicBezTo>
                  <a:pt x="528" y="8"/>
                  <a:pt x="529" y="10"/>
                  <a:pt x="529" y="12"/>
                </a:cubicBezTo>
                <a:moveTo>
                  <a:pt x="547" y="13"/>
                </a:moveTo>
                <a:cubicBezTo>
                  <a:pt x="548" y="13"/>
                  <a:pt x="548" y="13"/>
                  <a:pt x="548" y="13"/>
                </a:cubicBezTo>
                <a:cubicBezTo>
                  <a:pt x="549" y="13"/>
                  <a:pt x="549" y="13"/>
                  <a:pt x="549" y="13"/>
                </a:cubicBezTo>
                <a:cubicBezTo>
                  <a:pt x="551" y="13"/>
                  <a:pt x="553" y="13"/>
                  <a:pt x="555" y="12"/>
                </a:cubicBezTo>
                <a:cubicBezTo>
                  <a:pt x="556" y="11"/>
                  <a:pt x="557" y="9"/>
                  <a:pt x="557" y="7"/>
                </a:cubicBezTo>
                <a:cubicBezTo>
                  <a:pt x="557" y="5"/>
                  <a:pt x="556" y="3"/>
                  <a:pt x="555" y="2"/>
                </a:cubicBezTo>
                <a:cubicBezTo>
                  <a:pt x="553" y="1"/>
                  <a:pt x="551" y="1"/>
                  <a:pt x="549" y="1"/>
                </a:cubicBezTo>
                <a:cubicBezTo>
                  <a:pt x="548" y="1"/>
                  <a:pt x="548" y="1"/>
                  <a:pt x="548" y="1"/>
                </a:cubicBezTo>
                <a:cubicBezTo>
                  <a:pt x="543" y="1"/>
                  <a:pt x="543" y="1"/>
                  <a:pt x="543" y="1"/>
                </a:cubicBezTo>
                <a:cubicBezTo>
                  <a:pt x="543" y="24"/>
                  <a:pt x="543" y="24"/>
                  <a:pt x="543" y="24"/>
                </a:cubicBezTo>
                <a:cubicBezTo>
                  <a:pt x="547" y="24"/>
                  <a:pt x="547" y="24"/>
                  <a:pt x="547" y="24"/>
                </a:cubicBezTo>
                <a:lnTo>
                  <a:pt x="547" y="13"/>
                </a:lnTo>
                <a:close/>
                <a:moveTo>
                  <a:pt x="547" y="10"/>
                </a:moveTo>
                <a:cubicBezTo>
                  <a:pt x="547" y="4"/>
                  <a:pt x="547" y="4"/>
                  <a:pt x="547" y="4"/>
                </a:cubicBezTo>
                <a:cubicBezTo>
                  <a:pt x="548" y="4"/>
                  <a:pt x="548" y="4"/>
                  <a:pt x="548" y="4"/>
                </a:cubicBezTo>
                <a:cubicBezTo>
                  <a:pt x="551" y="4"/>
                  <a:pt x="553" y="4"/>
                  <a:pt x="553" y="7"/>
                </a:cubicBezTo>
                <a:cubicBezTo>
                  <a:pt x="553" y="10"/>
                  <a:pt x="551" y="10"/>
                  <a:pt x="548" y="10"/>
                </a:cubicBezTo>
                <a:lnTo>
                  <a:pt x="547" y="10"/>
                </a:lnTo>
                <a:close/>
                <a:moveTo>
                  <a:pt x="566" y="24"/>
                </a:moveTo>
                <a:cubicBezTo>
                  <a:pt x="578" y="24"/>
                  <a:pt x="578" y="24"/>
                  <a:pt x="578" y="24"/>
                </a:cubicBezTo>
                <a:cubicBezTo>
                  <a:pt x="578" y="20"/>
                  <a:pt x="578" y="20"/>
                  <a:pt x="578" y="20"/>
                </a:cubicBezTo>
                <a:cubicBezTo>
                  <a:pt x="570" y="20"/>
                  <a:pt x="570" y="20"/>
                  <a:pt x="570" y="20"/>
                </a:cubicBezTo>
                <a:cubicBezTo>
                  <a:pt x="570" y="1"/>
                  <a:pt x="570" y="1"/>
                  <a:pt x="570" y="1"/>
                </a:cubicBezTo>
                <a:cubicBezTo>
                  <a:pt x="566" y="1"/>
                  <a:pt x="566" y="1"/>
                  <a:pt x="566" y="1"/>
                </a:cubicBezTo>
                <a:lnTo>
                  <a:pt x="566" y="24"/>
                </a:lnTo>
                <a:close/>
                <a:moveTo>
                  <a:pt x="587" y="24"/>
                </a:moveTo>
                <a:cubicBezTo>
                  <a:pt x="600" y="24"/>
                  <a:pt x="600" y="24"/>
                  <a:pt x="600" y="24"/>
                </a:cubicBezTo>
                <a:cubicBezTo>
                  <a:pt x="600" y="20"/>
                  <a:pt x="600" y="20"/>
                  <a:pt x="600" y="20"/>
                </a:cubicBezTo>
                <a:cubicBezTo>
                  <a:pt x="591" y="20"/>
                  <a:pt x="591" y="20"/>
                  <a:pt x="591" y="20"/>
                </a:cubicBezTo>
                <a:cubicBezTo>
                  <a:pt x="591" y="13"/>
                  <a:pt x="591" y="13"/>
                  <a:pt x="591" y="13"/>
                </a:cubicBezTo>
                <a:cubicBezTo>
                  <a:pt x="600" y="13"/>
                  <a:pt x="600" y="13"/>
                  <a:pt x="600" y="13"/>
                </a:cubicBezTo>
                <a:cubicBezTo>
                  <a:pt x="600" y="10"/>
                  <a:pt x="600" y="10"/>
                  <a:pt x="600" y="10"/>
                </a:cubicBezTo>
                <a:cubicBezTo>
                  <a:pt x="591" y="10"/>
                  <a:pt x="591" y="10"/>
                  <a:pt x="591" y="10"/>
                </a:cubicBezTo>
                <a:cubicBezTo>
                  <a:pt x="591" y="4"/>
                  <a:pt x="591" y="4"/>
                  <a:pt x="591" y="4"/>
                </a:cubicBezTo>
                <a:cubicBezTo>
                  <a:pt x="600" y="4"/>
                  <a:pt x="600" y="4"/>
                  <a:pt x="600" y="4"/>
                </a:cubicBezTo>
                <a:cubicBezTo>
                  <a:pt x="600" y="1"/>
                  <a:pt x="600" y="1"/>
                  <a:pt x="600" y="1"/>
                </a:cubicBezTo>
                <a:cubicBezTo>
                  <a:pt x="587" y="1"/>
                  <a:pt x="587" y="1"/>
                  <a:pt x="587" y="1"/>
                </a:cubicBezTo>
                <a:lnTo>
                  <a:pt x="587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74" y="354775"/>
            <a:ext cx="6584864" cy="1143000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66681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Wingdings" pitchFamily="2" charset="2"/>
              <a:buChar char="l"/>
              <a:defRPr sz="2200" baseline="0">
                <a:solidFill>
                  <a:srgbClr val="0066B3"/>
                </a:solidFill>
                <a:latin typeface="Arial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rgbClr val="0066B3"/>
                </a:solidFill>
              </a:defRPr>
            </a:lvl2pPr>
            <a:lvl3pPr>
              <a:defRPr>
                <a:solidFill>
                  <a:srgbClr val="0066B3"/>
                </a:solidFill>
              </a:defRPr>
            </a:lvl3pPr>
            <a:lvl4pPr>
              <a:defRPr>
                <a:solidFill>
                  <a:srgbClr val="0066B3"/>
                </a:solidFill>
              </a:defRPr>
            </a:lvl4pPr>
            <a:lvl5pPr>
              <a:defRPr>
                <a:solidFill>
                  <a:srgbClr val="0066B3"/>
                </a:solidFill>
              </a:defRPr>
            </a:lvl5pPr>
            <a:lvl6pPr>
              <a:buNone/>
              <a:defRPr>
                <a:solidFill>
                  <a:srgbClr val="0066B3"/>
                </a:solidFill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5"/>
            <a:r>
              <a:rPr lang="en-US" dirty="0" smtClean="0"/>
              <a:t>Sixth</a:t>
            </a:r>
          </a:p>
          <a:p>
            <a:pPr lvl="5"/>
            <a:r>
              <a:rPr lang="en-US" dirty="0" smtClean="0"/>
              <a:t>	Seventh</a:t>
            </a:r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562100"/>
          </a:xfrm>
          <a:prstGeom prst="rect">
            <a:avLst/>
          </a:prstGeom>
          <a:solidFill>
            <a:srgbClr val="0095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6848475" y="0"/>
            <a:ext cx="2295525" cy="1562100"/>
          </a:xfrm>
          <a:prstGeom prst="rect">
            <a:avLst/>
          </a:prstGeom>
          <a:solidFill>
            <a:srgbClr val="06145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7142163" y="306388"/>
            <a:ext cx="39687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24"/>
          <p:cNvSpPr>
            <a:spLocks/>
          </p:cNvSpPr>
          <p:nvPr userDrawn="1"/>
        </p:nvSpPr>
        <p:spPr bwMode="auto">
          <a:xfrm>
            <a:off x="7285038" y="301625"/>
            <a:ext cx="214312" cy="2825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74" y="24"/>
              </a:cxn>
              <a:cxn ang="0">
                <a:pos x="49" y="13"/>
              </a:cxn>
              <a:cxn ang="0">
                <a:pos x="24" y="24"/>
              </a:cxn>
              <a:cxn ang="0">
                <a:pos x="14" y="49"/>
              </a:cxn>
              <a:cxn ang="0">
                <a:pos x="24" y="75"/>
              </a:cxn>
              <a:cxn ang="0">
                <a:pos x="49" y="85"/>
              </a:cxn>
              <a:cxn ang="0">
                <a:pos x="62" y="83"/>
              </a:cxn>
              <a:cxn ang="0">
                <a:pos x="68" y="79"/>
              </a:cxn>
              <a:cxn ang="0">
                <a:pos x="74" y="74"/>
              </a:cxn>
              <a:cxn ang="0">
                <a:pos x="74" y="91"/>
              </a:cxn>
              <a:cxn ang="0">
                <a:pos x="49" y="98"/>
              </a:cxn>
              <a:cxn ang="0">
                <a:pos x="14" y="84"/>
              </a:cxn>
              <a:cxn ang="0">
                <a:pos x="0" y="50"/>
              </a:cxn>
              <a:cxn ang="0">
                <a:pos x="12" y="17"/>
              </a:cxn>
              <a:cxn ang="0">
                <a:pos x="50" y="0"/>
              </a:cxn>
              <a:cxn ang="0">
                <a:pos x="74" y="7"/>
              </a:cxn>
            </a:cxnLst>
            <a:rect l="0" t="0" r="r" b="b"/>
            <a:pathLst>
              <a:path w="74" h="98">
                <a:moveTo>
                  <a:pt x="74" y="7"/>
                </a:moveTo>
                <a:cubicBezTo>
                  <a:pt x="74" y="24"/>
                  <a:pt x="74" y="24"/>
                  <a:pt x="74" y="24"/>
                </a:cubicBezTo>
                <a:cubicBezTo>
                  <a:pt x="66" y="17"/>
                  <a:pt x="58" y="13"/>
                  <a:pt x="49" y="13"/>
                </a:cubicBezTo>
                <a:cubicBezTo>
                  <a:pt x="39" y="13"/>
                  <a:pt x="31" y="17"/>
                  <a:pt x="24" y="24"/>
                </a:cubicBezTo>
                <a:cubicBezTo>
                  <a:pt x="17" y="31"/>
                  <a:pt x="14" y="39"/>
                  <a:pt x="14" y="49"/>
                </a:cubicBezTo>
                <a:cubicBezTo>
                  <a:pt x="14" y="59"/>
                  <a:pt x="17" y="68"/>
                  <a:pt x="24" y="75"/>
                </a:cubicBezTo>
                <a:cubicBezTo>
                  <a:pt x="31" y="82"/>
                  <a:pt x="39" y="85"/>
                  <a:pt x="49" y="85"/>
                </a:cubicBezTo>
                <a:cubicBezTo>
                  <a:pt x="54" y="85"/>
                  <a:pt x="58" y="84"/>
                  <a:pt x="62" y="83"/>
                </a:cubicBezTo>
                <a:cubicBezTo>
                  <a:pt x="64" y="82"/>
                  <a:pt x="66" y="81"/>
                  <a:pt x="68" y="79"/>
                </a:cubicBezTo>
                <a:cubicBezTo>
                  <a:pt x="70" y="78"/>
                  <a:pt x="72" y="76"/>
                  <a:pt x="74" y="74"/>
                </a:cubicBezTo>
                <a:cubicBezTo>
                  <a:pt x="74" y="91"/>
                  <a:pt x="74" y="91"/>
                  <a:pt x="74" y="91"/>
                </a:cubicBezTo>
                <a:cubicBezTo>
                  <a:pt x="66" y="96"/>
                  <a:pt x="58" y="98"/>
                  <a:pt x="49" y="98"/>
                </a:cubicBezTo>
                <a:cubicBezTo>
                  <a:pt x="35" y="98"/>
                  <a:pt x="23" y="94"/>
                  <a:pt x="14" y="84"/>
                </a:cubicBezTo>
                <a:cubicBezTo>
                  <a:pt x="4" y="75"/>
                  <a:pt x="0" y="63"/>
                  <a:pt x="0" y="50"/>
                </a:cubicBezTo>
                <a:cubicBezTo>
                  <a:pt x="0" y="38"/>
                  <a:pt x="4" y="27"/>
                  <a:pt x="12" y="17"/>
                </a:cubicBezTo>
                <a:cubicBezTo>
                  <a:pt x="21" y="6"/>
                  <a:pt x="34" y="0"/>
                  <a:pt x="50" y="0"/>
                </a:cubicBezTo>
                <a:cubicBezTo>
                  <a:pt x="58" y="0"/>
                  <a:pt x="66" y="2"/>
                  <a:pt x="74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7616825" y="306388"/>
            <a:ext cx="41275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26"/>
          <p:cNvSpPr>
            <a:spLocks noEditPoints="1"/>
          </p:cNvSpPr>
          <p:nvPr userDrawn="1"/>
        </p:nvSpPr>
        <p:spPr bwMode="auto">
          <a:xfrm>
            <a:off x="8281988" y="301625"/>
            <a:ext cx="288925" cy="2825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5" y="14"/>
              </a:cxn>
              <a:cxn ang="0">
                <a:pos x="50" y="0"/>
              </a:cxn>
              <a:cxn ang="0">
                <a:pos x="85" y="15"/>
              </a:cxn>
              <a:cxn ang="0">
                <a:pos x="100" y="49"/>
              </a:cxn>
              <a:cxn ang="0">
                <a:pos x="85" y="84"/>
              </a:cxn>
              <a:cxn ang="0">
                <a:pos x="50" y="98"/>
              </a:cxn>
              <a:cxn ang="0">
                <a:pos x="17" y="86"/>
              </a:cxn>
              <a:cxn ang="0">
                <a:pos x="0" y="49"/>
              </a:cxn>
              <a:cxn ang="0">
                <a:pos x="15" y="49"/>
              </a:cxn>
              <a:cxn ang="0">
                <a:pos x="25" y="75"/>
              </a:cxn>
              <a:cxn ang="0">
                <a:pos x="50" y="85"/>
              </a:cxn>
              <a:cxn ang="0">
                <a:pos x="75" y="75"/>
              </a:cxn>
              <a:cxn ang="0">
                <a:pos x="85" y="49"/>
              </a:cxn>
              <a:cxn ang="0">
                <a:pos x="75" y="24"/>
              </a:cxn>
              <a:cxn ang="0">
                <a:pos x="50" y="13"/>
              </a:cxn>
              <a:cxn ang="0">
                <a:pos x="25" y="24"/>
              </a:cxn>
              <a:cxn ang="0">
                <a:pos x="15" y="49"/>
              </a:cxn>
            </a:cxnLst>
            <a:rect l="0" t="0" r="r" b="b"/>
            <a:pathLst>
              <a:path w="100" h="98">
                <a:moveTo>
                  <a:pt x="0" y="49"/>
                </a:moveTo>
                <a:cubicBezTo>
                  <a:pt x="0" y="35"/>
                  <a:pt x="5" y="24"/>
                  <a:pt x="15" y="14"/>
                </a:cubicBezTo>
                <a:cubicBezTo>
                  <a:pt x="25" y="5"/>
                  <a:pt x="37" y="0"/>
                  <a:pt x="50" y="0"/>
                </a:cubicBezTo>
                <a:cubicBezTo>
                  <a:pt x="64" y="0"/>
                  <a:pt x="75" y="5"/>
                  <a:pt x="85" y="15"/>
                </a:cubicBezTo>
                <a:cubicBezTo>
                  <a:pt x="95" y="24"/>
                  <a:pt x="100" y="36"/>
                  <a:pt x="100" y="49"/>
                </a:cubicBezTo>
                <a:cubicBezTo>
                  <a:pt x="100" y="63"/>
                  <a:pt x="95" y="75"/>
                  <a:pt x="85" y="84"/>
                </a:cubicBezTo>
                <a:cubicBezTo>
                  <a:pt x="75" y="94"/>
                  <a:pt x="63" y="98"/>
                  <a:pt x="50" y="98"/>
                </a:cubicBezTo>
                <a:cubicBezTo>
                  <a:pt x="37" y="98"/>
                  <a:pt x="26" y="94"/>
                  <a:pt x="17" y="86"/>
                </a:cubicBezTo>
                <a:cubicBezTo>
                  <a:pt x="6" y="76"/>
                  <a:pt x="0" y="64"/>
                  <a:pt x="0" y="49"/>
                </a:cubicBezTo>
                <a:moveTo>
                  <a:pt x="15" y="49"/>
                </a:moveTo>
                <a:cubicBezTo>
                  <a:pt x="15" y="59"/>
                  <a:pt x="18" y="68"/>
                  <a:pt x="25" y="75"/>
                </a:cubicBezTo>
                <a:cubicBezTo>
                  <a:pt x="32" y="82"/>
                  <a:pt x="41" y="85"/>
                  <a:pt x="50" y="85"/>
                </a:cubicBezTo>
                <a:cubicBezTo>
                  <a:pt x="60" y="85"/>
                  <a:pt x="68" y="82"/>
                  <a:pt x="75" y="75"/>
                </a:cubicBezTo>
                <a:cubicBezTo>
                  <a:pt x="82" y="68"/>
                  <a:pt x="85" y="59"/>
                  <a:pt x="85" y="49"/>
                </a:cubicBezTo>
                <a:cubicBezTo>
                  <a:pt x="85" y="39"/>
                  <a:pt x="82" y="31"/>
                  <a:pt x="75" y="24"/>
                </a:cubicBezTo>
                <a:cubicBezTo>
                  <a:pt x="68" y="17"/>
                  <a:pt x="60" y="13"/>
                  <a:pt x="50" y="13"/>
                </a:cubicBezTo>
                <a:cubicBezTo>
                  <a:pt x="40" y="13"/>
                  <a:pt x="32" y="17"/>
                  <a:pt x="25" y="24"/>
                </a:cubicBezTo>
                <a:cubicBezTo>
                  <a:pt x="18" y="31"/>
                  <a:pt x="15" y="39"/>
                  <a:pt x="15" y="4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27"/>
          <p:cNvSpPr>
            <a:spLocks noEditPoints="1"/>
          </p:cNvSpPr>
          <p:nvPr userDrawn="1"/>
        </p:nvSpPr>
        <p:spPr bwMode="auto">
          <a:xfrm>
            <a:off x="8667750" y="306388"/>
            <a:ext cx="214313" cy="274637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0" y="0"/>
              </a:cxn>
              <a:cxn ang="0">
                <a:pos x="20" y="0"/>
              </a:cxn>
              <a:cxn ang="0">
                <a:pos x="43" y="3"/>
              </a:cxn>
              <a:cxn ang="0">
                <a:pos x="59" y="12"/>
              </a:cxn>
              <a:cxn ang="0">
                <a:pos x="74" y="47"/>
              </a:cxn>
              <a:cxn ang="0">
                <a:pos x="58" y="83"/>
              </a:cxn>
              <a:cxn ang="0">
                <a:pos x="42" y="92"/>
              </a:cxn>
              <a:cxn ang="0">
                <a:pos x="20" y="95"/>
              </a:cxn>
              <a:cxn ang="0">
                <a:pos x="0" y="95"/>
              </a:cxn>
              <a:cxn ang="0">
                <a:pos x="15" y="81"/>
              </a:cxn>
              <a:cxn ang="0">
                <a:pos x="21" y="81"/>
              </a:cxn>
              <a:cxn ang="0">
                <a:pos x="37" y="79"/>
              </a:cxn>
              <a:cxn ang="0">
                <a:pos x="49" y="72"/>
              </a:cxn>
              <a:cxn ang="0">
                <a:pos x="59" y="47"/>
              </a:cxn>
              <a:cxn ang="0">
                <a:pos x="49" y="22"/>
              </a:cxn>
              <a:cxn ang="0">
                <a:pos x="21" y="13"/>
              </a:cxn>
              <a:cxn ang="0">
                <a:pos x="15" y="13"/>
              </a:cxn>
              <a:cxn ang="0">
                <a:pos x="15" y="81"/>
              </a:cxn>
            </a:cxnLst>
            <a:rect l="0" t="0" r="r" b="b"/>
            <a:pathLst>
              <a:path w="74" h="95">
                <a:moveTo>
                  <a:pt x="0" y="95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7" y="1"/>
                  <a:pt x="43" y="3"/>
                </a:cubicBezTo>
                <a:cubicBezTo>
                  <a:pt x="49" y="4"/>
                  <a:pt x="54" y="8"/>
                  <a:pt x="59" y="12"/>
                </a:cubicBezTo>
                <a:cubicBezTo>
                  <a:pt x="69" y="21"/>
                  <a:pt x="74" y="33"/>
                  <a:pt x="74" y="47"/>
                </a:cubicBezTo>
                <a:cubicBezTo>
                  <a:pt x="74" y="62"/>
                  <a:pt x="68" y="74"/>
                  <a:pt x="58" y="83"/>
                </a:cubicBezTo>
                <a:cubicBezTo>
                  <a:pt x="53" y="87"/>
                  <a:pt x="48" y="90"/>
                  <a:pt x="42" y="92"/>
                </a:cubicBezTo>
                <a:cubicBezTo>
                  <a:pt x="37" y="94"/>
                  <a:pt x="30" y="95"/>
                  <a:pt x="20" y="95"/>
                </a:cubicBezTo>
                <a:lnTo>
                  <a:pt x="0" y="95"/>
                </a:lnTo>
                <a:close/>
                <a:moveTo>
                  <a:pt x="15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7" y="81"/>
                  <a:pt x="33" y="81"/>
                  <a:pt x="37" y="79"/>
                </a:cubicBezTo>
                <a:cubicBezTo>
                  <a:pt x="41" y="78"/>
                  <a:pt x="45" y="75"/>
                  <a:pt x="49" y="72"/>
                </a:cubicBezTo>
                <a:cubicBezTo>
                  <a:pt x="56" y="66"/>
                  <a:pt x="59" y="58"/>
                  <a:pt x="59" y="47"/>
                </a:cubicBezTo>
                <a:cubicBezTo>
                  <a:pt x="59" y="37"/>
                  <a:pt x="56" y="28"/>
                  <a:pt x="49" y="22"/>
                </a:cubicBezTo>
                <a:cubicBezTo>
                  <a:pt x="42" y="16"/>
                  <a:pt x="33" y="13"/>
                  <a:pt x="21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28"/>
          <p:cNvSpPr>
            <a:spLocks/>
          </p:cNvSpPr>
          <p:nvPr userDrawn="1"/>
        </p:nvSpPr>
        <p:spPr bwMode="auto">
          <a:xfrm>
            <a:off x="7769225" y="298450"/>
            <a:ext cx="434975" cy="282575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75" y="66"/>
              </a:cxn>
              <a:cxn ang="0">
                <a:pos x="41" y="0"/>
              </a:cxn>
              <a:cxn ang="0">
                <a:pos x="0" y="98"/>
              </a:cxn>
              <a:cxn ang="0">
                <a:pos x="15" y="98"/>
              </a:cxn>
              <a:cxn ang="0">
                <a:pos x="42" y="33"/>
              </a:cxn>
              <a:cxn ang="0">
                <a:pos x="75" y="97"/>
              </a:cxn>
              <a:cxn ang="0">
                <a:pos x="108" y="33"/>
              </a:cxn>
              <a:cxn ang="0">
                <a:pos x="135" y="98"/>
              </a:cxn>
              <a:cxn ang="0">
                <a:pos x="151" y="98"/>
              </a:cxn>
              <a:cxn ang="0">
                <a:pos x="109" y="0"/>
              </a:cxn>
            </a:cxnLst>
            <a:rect l="0" t="0" r="r" b="b"/>
            <a:pathLst>
              <a:path w="151" h="98">
                <a:moveTo>
                  <a:pt x="109" y="0"/>
                </a:moveTo>
                <a:cubicBezTo>
                  <a:pt x="109" y="0"/>
                  <a:pt x="83" y="50"/>
                  <a:pt x="75" y="66"/>
                </a:cubicBezTo>
                <a:cubicBezTo>
                  <a:pt x="67" y="50"/>
                  <a:pt x="41" y="0"/>
                  <a:pt x="41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21" y="83"/>
                  <a:pt x="36" y="48"/>
                  <a:pt x="42" y="33"/>
                </a:cubicBezTo>
                <a:cubicBezTo>
                  <a:pt x="51" y="50"/>
                  <a:pt x="75" y="97"/>
                  <a:pt x="75" y="97"/>
                </a:cubicBezTo>
                <a:cubicBezTo>
                  <a:pt x="75" y="97"/>
                  <a:pt x="99" y="50"/>
                  <a:pt x="108" y="33"/>
                </a:cubicBezTo>
                <a:cubicBezTo>
                  <a:pt x="114" y="48"/>
                  <a:pt x="129" y="83"/>
                  <a:pt x="135" y="98"/>
                </a:cubicBezTo>
                <a:cubicBezTo>
                  <a:pt x="151" y="98"/>
                  <a:pt x="151" y="98"/>
                  <a:pt x="151" y="98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29"/>
          <p:cNvSpPr>
            <a:spLocks/>
          </p:cNvSpPr>
          <p:nvPr userDrawn="1"/>
        </p:nvSpPr>
        <p:spPr bwMode="auto">
          <a:xfrm>
            <a:off x="7718425" y="609600"/>
            <a:ext cx="517525" cy="141288"/>
          </a:xfrm>
          <a:custGeom>
            <a:avLst/>
            <a:gdLst/>
            <a:ahLst/>
            <a:cxnLst>
              <a:cxn ang="0">
                <a:pos x="93" y="33"/>
              </a:cxn>
              <a:cxn ang="0">
                <a:pos x="0" y="32"/>
              </a:cxn>
              <a:cxn ang="0">
                <a:pos x="93" y="16"/>
              </a:cxn>
              <a:cxn ang="0">
                <a:pos x="180" y="17"/>
              </a:cxn>
              <a:cxn ang="0">
                <a:pos x="93" y="33"/>
              </a:cxn>
            </a:cxnLst>
            <a:rect l="0" t="0" r="r" b="b"/>
            <a:pathLst>
              <a:path w="180" h="49">
                <a:moveTo>
                  <a:pt x="93" y="33"/>
                </a:moveTo>
                <a:cubicBezTo>
                  <a:pt x="44" y="17"/>
                  <a:pt x="16" y="23"/>
                  <a:pt x="0" y="32"/>
                </a:cubicBezTo>
                <a:cubicBezTo>
                  <a:pt x="0" y="32"/>
                  <a:pt x="44" y="0"/>
                  <a:pt x="93" y="16"/>
                </a:cubicBezTo>
                <a:cubicBezTo>
                  <a:pt x="142" y="32"/>
                  <a:pt x="164" y="27"/>
                  <a:pt x="180" y="17"/>
                </a:cubicBezTo>
                <a:cubicBezTo>
                  <a:pt x="180" y="17"/>
                  <a:pt x="142" y="49"/>
                  <a:pt x="93" y="3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30"/>
          <p:cNvSpPr>
            <a:spLocks noEditPoints="1"/>
          </p:cNvSpPr>
          <p:nvPr userDrawn="1"/>
        </p:nvSpPr>
        <p:spPr bwMode="auto">
          <a:xfrm>
            <a:off x="7142163" y="1277938"/>
            <a:ext cx="1728787" cy="73025"/>
          </a:xfrm>
          <a:custGeom>
            <a:avLst/>
            <a:gdLst/>
            <a:ahLst/>
            <a:cxnLst>
              <a:cxn ang="0">
                <a:pos x="13" y="10"/>
              </a:cxn>
              <a:cxn ang="0">
                <a:pos x="0" y="1"/>
              </a:cxn>
              <a:cxn ang="0">
                <a:pos x="25" y="4"/>
              </a:cxn>
              <a:cxn ang="0">
                <a:pos x="46" y="12"/>
              </a:cxn>
              <a:cxn ang="0">
                <a:pos x="25" y="12"/>
              </a:cxn>
              <a:cxn ang="0">
                <a:pos x="60" y="13"/>
              </a:cxn>
              <a:cxn ang="0">
                <a:pos x="70" y="7"/>
              </a:cxn>
              <a:cxn ang="0">
                <a:pos x="60" y="24"/>
              </a:cxn>
              <a:cxn ang="0">
                <a:pos x="66" y="7"/>
              </a:cxn>
              <a:cxn ang="0">
                <a:pos x="121" y="24"/>
              </a:cxn>
              <a:cxn ang="0">
                <a:pos x="99" y="0"/>
              </a:cxn>
              <a:cxn ang="0">
                <a:pos x="101" y="12"/>
              </a:cxn>
              <a:cxn ang="0">
                <a:pos x="153" y="12"/>
              </a:cxn>
              <a:cxn ang="0">
                <a:pos x="132" y="21"/>
              </a:cxn>
              <a:cxn ang="0">
                <a:pos x="147" y="18"/>
              </a:cxn>
              <a:cxn ang="0">
                <a:pos x="141" y="4"/>
              </a:cxn>
              <a:cxn ang="0">
                <a:pos x="173" y="24"/>
              </a:cxn>
              <a:cxn ang="0">
                <a:pos x="173" y="21"/>
              </a:cxn>
              <a:cxn ang="0">
                <a:pos x="197" y="24"/>
              </a:cxn>
              <a:cxn ang="0">
                <a:pos x="211" y="1"/>
              </a:cxn>
              <a:cxn ang="0">
                <a:pos x="233" y="4"/>
              </a:cxn>
              <a:cxn ang="0">
                <a:pos x="229" y="4"/>
              </a:cxn>
              <a:cxn ang="0">
                <a:pos x="264" y="24"/>
              </a:cxn>
              <a:cxn ang="0">
                <a:pos x="258" y="18"/>
              </a:cxn>
              <a:cxn ang="0">
                <a:pos x="254" y="9"/>
              </a:cxn>
              <a:cxn ang="0">
                <a:pos x="276" y="1"/>
              </a:cxn>
              <a:cxn ang="0">
                <a:pos x="291" y="8"/>
              </a:cxn>
              <a:cxn ang="0">
                <a:pos x="305" y="17"/>
              </a:cxn>
              <a:cxn ang="0">
                <a:pos x="325" y="24"/>
              </a:cxn>
              <a:cxn ang="0">
                <a:pos x="329" y="5"/>
              </a:cxn>
              <a:cxn ang="0">
                <a:pos x="329" y="17"/>
              </a:cxn>
              <a:cxn ang="0">
                <a:pos x="378" y="24"/>
              </a:cxn>
              <a:cxn ang="0">
                <a:pos x="371" y="18"/>
              </a:cxn>
              <a:cxn ang="0">
                <a:pos x="368" y="9"/>
              </a:cxn>
              <a:cxn ang="0">
                <a:pos x="389" y="8"/>
              </a:cxn>
              <a:cxn ang="0">
                <a:pos x="403" y="17"/>
              </a:cxn>
              <a:cxn ang="0">
                <a:pos x="423" y="24"/>
              </a:cxn>
              <a:cxn ang="0">
                <a:pos x="423" y="1"/>
              </a:cxn>
              <a:cxn ang="0">
                <a:pos x="423" y="4"/>
              </a:cxn>
              <a:cxn ang="0">
                <a:pos x="425" y="20"/>
              </a:cxn>
              <a:cxn ang="0">
                <a:pos x="469" y="13"/>
              </a:cxn>
              <a:cxn ang="0">
                <a:pos x="468" y="1"/>
              </a:cxn>
              <a:cxn ang="0">
                <a:pos x="467" y="10"/>
              </a:cxn>
              <a:cxn ang="0">
                <a:pos x="467" y="10"/>
              </a:cxn>
              <a:cxn ang="0">
                <a:pos x="490" y="13"/>
              </a:cxn>
              <a:cxn ang="0">
                <a:pos x="499" y="4"/>
              </a:cxn>
              <a:cxn ang="0">
                <a:pos x="529" y="4"/>
              </a:cxn>
              <a:cxn ang="0">
                <a:pos x="521" y="24"/>
              </a:cxn>
              <a:cxn ang="0">
                <a:pos x="521" y="21"/>
              </a:cxn>
              <a:cxn ang="0">
                <a:pos x="527" y="6"/>
              </a:cxn>
              <a:cxn ang="0">
                <a:pos x="555" y="12"/>
              </a:cxn>
              <a:cxn ang="0">
                <a:pos x="543" y="1"/>
              </a:cxn>
              <a:cxn ang="0">
                <a:pos x="547" y="4"/>
              </a:cxn>
              <a:cxn ang="0">
                <a:pos x="566" y="24"/>
              </a:cxn>
              <a:cxn ang="0">
                <a:pos x="566" y="1"/>
              </a:cxn>
              <a:cxn ang="0">
                <a:pos x="591" y="20"/>
              </a:cxn>
              <a:cxn ang="0">
                <a:pos x="591" y="4"/>
              </a:cxn>
            </a:cxnLst>
            <a:rect l="0" t="0" r="r" b="b"/>
            <a:pathLst>
              <a:path w="600" h="25">
                <a:moveTo>
                  <a:pt x="0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13"/>
                  <a:pt x="3" y="13"/>
                  <a:pt x="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0"/>
                  <a:pt x="13" y="10"/>
                  <a:pt x="1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4"/>
                  <a:pt x="3" y="4"/>
                  <a:pt x="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"/>
                  <a:pt x="13" y="1"/>
                  <a:pt x="13" y="1"/>
                </a:cubicBezTo>
                <a:cubicBezTo>
                  <a:pt x="0" y="1"/>
                  <a:pt x="0" y="1"/>
                  <a:pt x="0" y="1"/>
                </a:cubicBezTo>
                <a:lnTo>
                  <a:pt x="0" y="24"/>
                </a:lnTo>
                <a:close/>
                <a:moveTo>
                  <a:pt x="46" y="12"/>
                </a:moveTo>
                <a:cubicBezTo>
                  <a:pt x="46" y="9"/>
                  <a:pt x="45" y="6"/>
                  <a:pt x="43" y="4"/>
                </a:cubicBezTo>
                <a:cubicBezTo>
                  <a:pt x="40" y="1"/>
                  <a:pt x="37" y="0"/>
                  <a:pt x="34" y="0"/>
                </a:cubicBezTo>
                <a:cubicBezTo>
                  <a:pt x="30" y="0"/>
                  <a:pt x="27" y="1"/>
                  <a:pt x="25" y="4"/>
                </a:cubicBezTo>
                <a:cubicBezTo>
                  <a:pt x="23" y="6"/>
                  <a:pt x="21" y="9"/>
                  <a:pt x="21" y="12"/>
                </a:cubicBezTo>
                <a:cubicBezTo>
                  <a:pt x="21" y="15"/>
                  <a:pt x="23" y="18"/>
                  <a:pt x="25" y="21"/>
                </a:cubicBezTo>
                <a:cubicBezTo>
                  <a:pt x="27" y="23"/>
                  <a:pt x="30" y="24"/>
                  <a:pt x="34" y="24"/>
                </a:cubicBezTo>
                <a:cubicBezTo>
                  <a:pt x="37" y="24"/>
                  <a:pt x="40" y="23"/>
                  <a:pt x="43" y="21"/>
                </a:cubicBezTo>
                <a:cubicBezTo>
                  <a:pt x="45" y="18"/>
                  <a:pt x="46" y="15"/>
                  <a:pt x="46" y="12"/>
                </a:cubicBezTo>
                <a:moveTo>
                  <a:pt x="42" y="12"/>
                </a:moveTo>
                <a:cubicBezTo>
                  <a:pt x="42" y="14"/>
                  <a:pt x="41" y="17"/>
                  <a:pt x="40" y="18"/>
                </a:cubicBezTo>
                <a:cubicBezTo>
                  <a:pt x="38" y="20"/>
                  <a:pt x="36" y="21"/>
                  <a:pt x="34" y="21"/>
                </a:cubicBezTo>
                <a:cubicBezTo>
                  <a:pt x="32" y="21"/>
                  <a:pt x="29" y="20"/>
                  <a:pt x="28" y="18"/>
                </a:cubicBezTo>
                <a:cubicBezTo>
                  <a:pt x="26" y="17"/>
                  <a:pt x="25" y="14"/>
                  <a:pt x="25" y="12"/>
                </a:cubicBezTo>
                <a:cubicBezTo>
                  <a:pt x="25" y="10"/>
                  <a:pt x="26" y="8"/>
                  <a:pt x="28" y="6"/>
                </a:cubicBezTo>
                <a:cubicBezTo>
                  <a:pt x="29" y="4"/>
                  <a:pt x="32" y="4"/>
                  <a:pt x="34" y="4"/>
                </a:cubicBezTo>
                <a:cubicBezTo>
                  <a:pt x="36" y="4"/>
                  <a:pt x="38" y="4"/>
                  <a:pt x="40" y="6"/>
                </a:cubicBezTo>
                <a:cubicBezTo>
                  <a:pt x="41" y="8"/>
                  <a:pt x="42" y="10"/>
                  <a:pt x="42" y="12"/>
                </a:cubicBezTo>
                <a:moveTo>
                  <a:pt x="60" y="13"/>
                </a:moveTo>
                <a:cubicBezTo>
                  <a:pt x="60" y="13"/>
                  <a:pt x="60" y="13"/>
                  <a:pt x="60" y="13"/>
                </a:cubicBezTo>
                <a:cubicBezTo>
                  <a:pt x="68" y="24"/>
                  <a:pt x="68" y="24"/>
                  <a:pt x="68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64" y="13"/>
                  <a:pt x="64" y="13"/>
                  <a:pt x="64" y="13"/>
                </a:cubicBezTo>
                <a:cubicBezTo>
                  <a:pt x="68" y="13"/>
                  <a:pt x="70" y="11"/>
                  <a:pt x="70" y="7"/>
                </a:cubicBezTo>
                <a:cubicBezTo>
                  <a:pt x="70" y="5"/>
                  <a:pt x="69" y="3"/>
                  <a:pt x="67" y="2"/>
                </a:cubicBezTo>
                <a:cubicBezTo>
                  <a:pt x="66" y="1"/>
                  <a:pt x="64" y="1"/>
                  <a:pt x="62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24"/>
                  <a:pt x="56" y="24"/>
                  <a:pt x="56" y="24"/>
                </a:cubicBezTo>
                <a:cubicBezTo>
                  <a:pt x="60" y="24"/>
                  <a:pt x="60" y="24"/>
                  <a:pt x="60" y="24"/>
                </a:cubicBezTo>
                <a:lnTo>
                  <a:pt x="60" y="13"/>
                </a:lnTo>
                <a:close/>
                <a:moveTo>
                  <a:pt x="60" y="10"/>
                </a:moveTo>
                <a:cubicBezTo>
                  <a:pt x="60" y="4"/>
                  <a:pt x="60" y="4"/>
                  <a:pt x="60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4" y="4"/>
                  <a:pt x="66" y="4"/>
                  <a:pt x="66" y="7"/>
                </a:cubicBezTo>
                <a:cubicBezTo>
                  <a:pt x="66" y="10"/>
                  <a:pt x="64" y="10"/>
                  <a:pt x="61" y="10"/>
                </a:cubicBezTo>
                <a:lnTo>
                  <a:pt x="60" y="10"/>
                </a:lnTo>
                <a:close/>
                <a:moveTo>
                  <a:pt x="115" y="12"/>
                </a:moveTo>
                <a:cubicBezTo>
                  <a:pt x="117" y="24"/>
                  <a:pt x="117" y="24"/>
                  <a:pt x="117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5" y="0"/>
                  <a:pt x="115" y="0"/>
                  <a:pt x="115" y="0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8" y="15"/>
                  <a:pt x="108" y="16"/>
                  <a:pt x="107" y="17"/>
                </a:cubicBezTo>
                <a:cubicBezTo>
                  <a:pt x="107" y="16"/>
                  <a:pt x="106" y="15"/>
                  <a:pt x="106" y="14"/>
                </a:cubicBezTo>
                <a:cubicBezTo>
                  <a:pt x="99" y="0"/>
                  <a:pt x="99" y="0"/>
                  <a:pt x="99" y="0"/>
                </a:cubicBezTo>
                <a:cubicBezTo>
                  <a:pt x="94" y="24"/>
                  <a:pt x="94" y="24"/>
                  <a:pt x="94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1"/>
                  <a:pt x="100" y="10"/>
                  <a:pt x="100" y="9"/>
                </a:cubicBezTo>
                <a:cubicBezTo>
                  <a:pt x="100" y="10"/>
                  <a:pt x="101" y="11"/>
                  <a:pt x="101" y="12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4" y="11"/>
                  <a:pt x="114" y="10"/>
                  <a:pt x="114" y="9"/>
                </a:cubicBezTo>
                <a:cubicBezTo>
                  <a:pt x="115" y="11"/>
                  <a:pt x="115" y="12"/>
                  <a:pt x="115" y="12"/>
                </a:cubicBezTo>
                <a:moveTo>
                  <a:pt x="153" y="12"/>
                </a:moveTo>
                <a:cubicBezTo>
                  <a:pt x="153" y="9"/>
                  <a:pt x="152" y="6"/>
                  <a:pt x="150" y="4"/>
                </a:cubicBezTo>
                <a:cubicBezTo>
                  <a:pt x="147" y="1"/>
                  <a:pt x="144" y="0"/>
                  <a:pt x="141" y="0"/>
                </a:cubicBezTo>
                <a:cubicBezTo>
                  <a:pt x="138" y="0"/>
                  <a:pt x="135" y="1"/>
                  <a:pt x="132" y="4"/>
                </a:cubicBezTo>
                <a:cubicBezTo>
                  <a:pt x="130" y="6"/>
                  <a:pt x="129" y="9"/>
                  <a:pt x="129" y="12"/>
                </a:cubicBezTo>
                <a:cubicBezTo>
                  <a:pt x="129" y="15"/>
                  <a:pt x="130" y="18"/>
                  <a:pt x="132" y="21"/>
                </a:cubicBezTo>
                <a:cubicBezTo>
                  <a:pt x="135" y="23"/>
                  <a:pt x="138" y="24"/>
                  <a:pt x="141" y="24"/>
                </a:cubicBezTo>
                <a:cubicBezTo>
                  <a:pt x="144" y="24"/>
                  <a:pt x="147" y="23"/>
                  <a:pt x="150" y="21"/>
                </a:cubicBezTo>
                <a:cubicBezTo>
                  <a:pt x="152" y="18"/>
                  <a:pt x="153" y="15"/>
                  <a:pt x="153" y="12"/>
                </a:cubicBezTo>
                <a:moveTo>
                  <a:pt x="149" y="12"/>
                </a:moveTo>
                <a:cubicBezTo>
                  <a:pt x="149" y="14"/>
                  <a:pt x="149" y="17"/>
                  <a:pt x="147" y="18"/>
                </a:cubicBezTo>
                <a:cubicBezTo>
                  <a:pt x="145" y="20"/>
                  <a:pt x="143" y="21"/>
                  <a:pt x="141" y="21"/>
                </a:cubicBezTo>
                <a:cubicBezTo>
                  <a:pt x="139" y="21"/>
                  <a:pt x="137" y="20"/>
                  <a:pt x="135" y="18"/>
                </a:cubicBezTo>
                <a:cubicBezTo>
                  <a:pt x="133" y="17"/>
                  <a:pt x="133" y="14"/>
                  <a:pt x="133" y="12"/>
                </a:cubicBezTo>
                <a:cubicBezTo>
                  <a:pt x="133" y="10"/>
                  <a:pt x="133" y="8"/>
                  <a:pt x="135" y="6"/>
                </a:cubicBezTo>
                <a:cubicBezTo>
                  <a:pt x="137" y="4"/>
                  <a:pt x="139" y="4"/>
                  <a:pt x="141" y="4"/>
                </a:cubicBezTo>
                <a:cubicBezTo>
                  <a:pt x="143" y="4"/>
                  <a:pt x="145" y="4"/>
                  <a:pt x="147" y="6"/>
                </a:cubicBezTo>
                <a:cubicBezTo>
                  <a:pt x="149" y="8"/>
                  <a:pt x="149" y="10"/>
                  <a:pt x="149" y="12"/>
                </a:cubicBezTo>
                <a:moveTo>
                  <a:pt x="163" y="1"/>
                </a:moveTo>
                <a:cubicBezTo>
                  <a:pt x="163" y="15"/>
                  <a:pt x="163" y="15"/>
                  <a:pt x="163" y="15"/>
                </a:cubicBezTo>
                <a:cubicBezTo>
                  <a:pt x="163" y="21"/>
                  <a:pt x="167" y="24"/>
                  <a:pt x="173" y="24"/>
                </a:cubicBezTo>
                <a:cubicBezTo>
                  <a:pt x="179" y="24"/>
                  <a:pt x="182" y="21"/>
                  <a:pt x="182" y="15"/>
                </a:cubicBezTo>
                <a:cubicBezTo>
                  <a:pt x="182" y="1"/>
                  <a:pt x="182" y="1"/>
                  <a:pt x="182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5"/>
                  <a:pt x="179" y="15"/>
                  <a:pt x="179" y="15"/>
                </a:cubicBezTo>
                <a:cubicBezTo>
                  <a:pt x="179" y="19"/>
                  <a:pt x="177" y="21"/>
                  <a:pt x="173" y="21"/>
                </a:cubicBezTo>
                <a:cubicBezTo>
                  <a:pt x="169" y="21"/>
                  <a:pt x="167" y="19"/>
                  <a:pt x="167" y="15"/>
                </a:cubicBezTo>
                <a:cubicBezTo>
                  <a:pt x="167" y="1"/>
                  <a:pt x="167" y="1"/>
                  <a:pt x="167" y="1"/>
                </a:cubicBezTo>
                <a:lnTo>
                  <a:pt x="163" y="1"/>
                </a:lnTo>
                <a:close/>
                <a:moveTo>
                  <a:pt x="193" y="24"/>
                </a:moveTo>
                <a:cubicBezTo>
                  <a:pt x="197" y="24"/>
                  <a:pt x="197" y="24"/>
                  <a:pt x="197" y="24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9"/>
                  <a:pt x="198" y="9"/>
                  <a:pt x="199" y="10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4" y="1"/>
                  <a:pt x="214" y="1"/>
                  <a:pt x="214" y="1"/>
                </a:cubicBezTo>
                <a:cubicBezTo>
                  <a:pt x="211" y="1"/>
                  <a:pt x="211" y="1"/>
                  <a:pt x="211" y="1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10" y="16"/>
                  <a:pt x="209" y="15"/>
                  <a:pt x="208" y="14"/>
                </a:cubicBezTo>
                <a:cubicBezTo>
                  <a:pt x="193" y="0"/>
                  <a:pt x="193" y="0"/>
                  <a:pt x="193" y="0"/>
                </a:cubicBezTo>
                <a:lnTo>
                  <a:pt x="193" y="24"/>
                </a:lnTo>
                <a:close/>
                <a:moveTo>
                  <a:pt x="233" y="4"/>
                </a:moveTo>
                <a:cubicBezTo>
                  <a:pt x="239" y="4"/>
                  <a:pt x="239" y="4"/>
                  <a:pt x="239" y="4"/>
                </a:cubicBezTo>
                <a:cubicBezTo>
                  <a:pt x="239" y="1"/>
                  <a:pt x="239" y="1"/>
                  <a:pt x="239" y="1"/>
                </a:cubicBezTo>
                <a:cubicBezTo>
                  <a:pt x="223" y="1"/>
                  <a:pt x="223" y="1"/>
                  <a:pt x="223" y="1"/>
                </a:cubicBezTo>
                <a:cubicBezTo>
                  <a:pt x="223" y="4"/>
                  <a:pt x="223" y="4"/>
                  <a:pt x="223" y="4"/>
                </a:cubicBezTo>
                <a:cubicBezTo>
                  <a:pt x="229" y="4"/>
                  <a:pt x="229" y="4"/>
                  <a:pt x="229" y="4"/>
                </a:cubicBezTo>
                <a:cubicBezTo>
                  <a:pt x="229" y="24"/>
                  <a:pt x="229" y="24"/>
                  <a:pt x="229" y="24"/>
                </a:cubicBezTo>
                <a:cubicBezTo>
                  <a:pt x="233" y="24"/>
                  <a:pt x="233" y="24"/>
                  <a:pt x="233" y="24"/>
                </a:cubicBezTo>
                <a:lnTo>
                  <a:pt x="233" y="4"/>
                </a:lnTo>
                <a:close/>
                <a:moveTo>
                  <a:pt x="261" y="24"/>
                </a:moveTo>
                <a:cubicBezTo>
                  <a:pt x="264" y="24"/>
                  <a:pt x="264" y="24"/>
                  <a:pt x="264" y="24"/>
                </a:cubicBezTo>
                <a:cubicBezTo>
                  <a:pt x="253" y="0"/>
                  <a:pt x="253" y="0"/>
                  <a:pt x="253" y="0"/>
                </a:cubicBezTo>
                <a:cubicBezTo>
                  <a:pt x="242" y="24"/>
                  <a:pt x="242" y="24"/>
                  <a:pt x="242" y="24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58" y="18"/>
                  <a:pt x="258" y="18"/>
                  <a:pt x="258" y="18"/>
                </a:cubicBezTo>
                <a:lnTo>
                  <a:pt x="261" y="24"/>
                </a:lnTo>
                <a:close/>
                <a:moveTo>
                  <a:pt x="250" y="15"/>
                </a:moveTo>
                <a:cubicBezTo>
                  <a:pt x="252" y="9"/>
                  <a:pt x="252" y="9"/>
                  <a:pt x="252" y="9"/>
                </a:cubicBezTo>
                <a:cubicBezTo>
                  <a:pt x="253" y="9"/>
                  <a:pt x="253" y="8"/>
                  <a:pt x="253" y="7"/>
                </a:cubicBezTo>
                <a:cubicBezTo>
                  <a:pt x="254" y="8"/>
                  <a:pt x="254" y="9"/>
                  <a:pt x="254" y="9"/>
                </a:cubicBezTo>
                <a:cubicBezTo>
                  <a:pt x="257" y="15"/>
                  <a:pt x="257" y="15"/>
                  <a:pt x="257" y="15"/>
                </a:cubicBezTo>
                <a:lnTo>
                  <a:pt x="250" y="15"/>
                </a:lnTo>
                <a:close/>
                <a:moveTo>
                  <a:pt x="273" y="24"/>
                </a:moveTo>
                <a:cubicBezTo>
                  <a:pt x="276" y="24"/>
                  <a:pt x="276" y="24"/>
                  <a:pt x="276" y="24"/>
                </a:cubicBezTo>
                <a:cubicBezTo>
                  <a:pt x="276" y="1"/>
                  <a:pt x="276" y="1"/>
                  <a:pt x="276" y="1"/>
                </a:cubicBezTo>
                <a:cubicBezTo>
                  <a:pt x="273" y="1"/>
                  <a:pt x="273" y="1"/>
                  <a:pt x="273" y="1"/>
                </a:cubicBezTo>
                <a:lnTo>
                  <a:pt x="273" y="24"/>
                </a:lnTo>
                <a:close/>
                <a:moveTo>
                  <a:pt x="288" y="24"/>
                </a:moveTo>
                <a:cubicBezTo>
                  <a:pt x="291" y="24"/>
                  <a:pt x="291" y="24"/>
                  <a:pt x="291" y="24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9"/>
                  <a:pt x="292" y="9"/>
                  <a:pt x="293" y="10"/>
                </a:cubicBezTo>
                <a:cubicBezTo>
                  <a:pt x="308" y="24"/>
                  <a:pt x="308" y="24"/>
                  <a:pt x="308" y="24"/>
                </a:cubicBezTo>
                <a:cubicBezTo>
                  <a:pt x="308" y="1"/>
                  <a:pt x="308" y="1"/>
                  <a:pt x="308" y="1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4" y="16"/>
                  <a:pt x="303" y="15"/>
                  <a:pt x="302" y="14"/>
                </a:cubicBezTo>
                <a:cubicBezTo>
                  <a:pt x="288" y="0"/>
                  <a:pt x="288" y="0"/>
                  <a:pt x="288" y="0"/>
                </a:cubicBezTo>
                <a:lnTo>
                  <a:pt x="288" y="24"/>
                </a:lnTo>
                <a:close/>
                <a:moveTo>
                  <a:pt x="318" y="19"/>
                </a:moveTo>
                <a:cubicBezTo>
                  <a:pt x="319" y="22"/>
                  <a:pt x="321" y="24"/>
                  <a:pt x="325" y="24"/>
                </a:cubicBezTo>
                <a:cubicBezTo>
                  <a:pt x="330" y="24"/>
                  <a:pt x="333" y="21"/>
                  <a:pt x="333" y="17"/>
                </a:cubicBezTo>
                <a:cubicBezTo>
                  <a:pt x="333" y="14"/>
                  <a:pt x="331" y="12"/>
                  <a:pt x="327" y="10"/>
                </a:cubicBezTo>
                <a:cubicBezTo>
                  <a:pt x="324" y="9"/>
                  <a:pt x="323" y="8"/>
                  <a:pt x="323" y="6"/>
                </a:cubicBezTo>
                <a:cubicBezTo>
                  <a:pt x="323" y="5"/>
                  <a:pt x="324" y="3"/>
                  <a:pt x="326" y="3"/>
                </a:cubicBezTo>
                <a:cubicBezTo>
                  <a:pt x="327" y="3"/>
                  <a:pt x="328" y="4"/>
                  <a:pt x="329" y="5"/>
                </a:cubicBezTo>
                <a:cubicBezTo>
                  <a:pt x="332" y="4"/>
                  <a:pt x="332" y="4"/>
                  <a:pt x="332" y="4"/>
                </a:cubicBezTo>
                <a:cubicBezTo>
                  <a:pt x="331" y="2"/>
                  <a:pt x="329" y="0"/>
                  <a:pt x="326" y="0"/>
                </a:cubicBezTo>
                <a:cubicBezTo>
                  <a:pt x="321" y="0"/>
                  <a:pt x="319" y="3"/>
                  <a:pt x="319" y="6"/>
                </a:cubicBezTo>
                <a:cubicBezTo>
                  <a:pt x="319" y="10"/>
                  <a:pt x="321" y="11"/>
                  <a:pt x="325" y="13"/>
                </a:cubicBezTo>
                <a:cubicBezTo>
                  <a:pt x="327" y="15"/>
                  <a:pt x="329" y="15"/>
                  <a:pt x="329" y="17"/>
                </a:cubicBezTo>
                <a:cubicBezTo>
                  <a:pt x="329" y="19"/>
                  <a:pt x="328" y="21"/>
                  <a:pt x="326" y="21"/>
                </a:cubicBezTo>
                <a:cubicBezTo>
                  <a:pt x="323" y="21"/>
                  <a:pt x="322" y="20"/>
                  <a:pt x="321" y="18"/>
                </a:cubicBezTo>
                <a:lnTo>
                  <a:pt x="318" y="19"/>
                </a:lnTo>
                <a:close/>
                <a:moveTo>
                  <a:pt x="374" y="24"/>
                </a:moveTo>
                <a:cubicBezTo>
                  <a:pt x="378" y="24"/>
                  <a:pt x="378" y="24"/>
                  <a:pt x="378" y="24"/>
                </a:cubicBezTo>
                <a:cubicBezTo>
                  <a:pt x="367" y="0"/>
                  <a:pt x="367" y="0"/>
                  <a:pt x="367" y="0"/>
                </a:cubicBezTo>
                <a:cubicBezTo>
                  <a:pt x="355" y="24"/>
                  <a:pt x="355" y="24"/>
                  <a:pt x="355" y="24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71" y="18"/>
                  <a:pt x="371" y="18"/>
                  <a:pt x="371" y="18"/>
                </a:cubicBezTo>
                <a:lnTo>
                  <a:pt x="374" y="24"/>
                </a:lnTo>
                <a:close/>
                <a:moveTo>
                  <a:pt x="364" y="15"/>
                </a:moveTo>
                <a:cubicBezTo>
                  <a:pt x="366" y="9"/>
                  <a:pt x="366" y="9"/>
                  <a:pt x="366" y="9"/>
                </a:cubicBezTo>
                <a:cubicBezTo>
                  <a:pt x="366" y="9"/>
                  <a:pt x="366" y="8"/>
                  <a:pt x="367" y="7"/>
                </a:cubicBezTo>
                <a:cubicBezTo>
                  <a:pt x="367" y="8"/>
                  <a:pt x="367" y="9"/>
                  <a:pt x="368" y="9"/>
                </a:cubicBezTo>
                <a:cubicBezTo>
                  <a:pt x="370" y="15"/>
                  <a:pt x="370" y="15"/>
                  <a:pt x="370" y="15"/>
                </a:cubicBezTo>
                <a:lnTo>
                  <a:pt x="364" y="15"/>
                </a:lnTo>
                <a:close/>
                <a:moveTo>
                  <a:pt x="386" y="24"/>
                </a:moveTo>
                <a:cubicBezTo>
                  <a:pt x="389" y="24"/>
                  <a:pt x="389" y="24"/>
                  <a:pt x="389" y="24"/>
                </a:cubicBezTo>
                <a:cubicBezTo>
                  <a:pt x="389" y="8"/>
                  <a:pt x="389" y="8"/>
                  <a:pt x="389" y="8"/>
                </a:cubicBezTo>
                <a:cubicBezTo>
                  <a:pt x="390" y="9"/>
                  <a:pt x="391" y="9"/>
                  <a:pt x="392" y="10"/>
                </a:cubicBezTo>
                <a:cubicBezTo>
                  <a:pt x="407" y="24"/>
                  <a:pt x="407" y="24"/>
                  <a:pt x="407" y="24"/>
                </a:cubicBezTo>
                <a:cubicBezTo>
                  <a:pt x="407" y="1"/>
                  <a:pt x="407" y="1"/>
                  <a:pt x="407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6"/>
                  <a:pt x="402" y="15"/>
                  <a:pt x="401" y="14"/>
                </a:cubicBezTo>
                <a:cubicBezTo>
                  <a:pt x="386" y="0"/>
                  <a:pt x="386" y="0"/>
                  <a:pt x="386" y="0"/>
                </a:cubicBezTo>
                <a:lnTo>
                  <a:pt x="386" y="24"/>
                </a:lnTo>
                <a:close/>
                <a:moveTo>
                  <a:pt x="418" y="24"/>
                </a:moveTo>
                <a:cubicBezTo>
                  <a:pt x="423" y="24"/>
                  <a:pt x="423" y="24"/>
                  <a:pt x="423" y="24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8" y="24"/>
                  <a:pt x="431" y="23"/>
                  <a:pt x="433" y="21"/>
                </a:cubicBezTo>
                <a:cubicBezTo>
                  <a:pt x="436" y="19"/>
                  <a:pt x="437" y="16"/>
                  <a:pt x="437" y="12"/>
                </a:cubicBezTo>
                <a:cubicBezTo>
                  <a:pt x="437" y="8"/>
                  <a:pt x="436" y="5"/>
                  <a:pt x="433" y="3"/>
                </a:cubicBezTo>
                <a:cubicBezTo>
                  <a:pt x="430" y="1"/>
                  <a:pt x="427" y="1"/>
                  <a:pt x="423" y="1"/>
                </a:cubicBezTo>
                <a:cubicBezTo>
                  <a:pt x="418" y="1"/>
                  <a:pt x="418" y="1"/>
                  <a:pt x="418" y="1"/>
                </a:cubicBezTo>
                <a:lnTo>
                  <a:pt x="418" y="24"/>
                </a:lnTo>
                <a:close/>
                <a:moveTo>
                  <a:pt x="421" y="20"/>
                </a:moveTo>
                <a:cubicBezTo>
                  <a:pt x="421" y="4"/>
                  <a:pt x="421" y="4"/>
                  <a:pt x="421" y="4"/>
                </a:cubicBezTo>
                <a:cubicBezTo>
                  <a:pt x="423" y="4"/>
                  <a:pt x="423" y="4"/>
                  <a:pt x="423" y="4"/>
                </a:cubicBezTo>
                <a:cubicBezTo>
                  <a:pt x="424" y="4"/>
                  <a:pt x="424" y="4"/>
                  <a:pt x="424" y="4"/>
                </a:cubicBezTo>
                <a:cubicBezTo>
                  <a:pt x="427" y="4"/>
                  <a:pt x="429" y="4"/>
                  <a:pt x="431" y="5"/>
                </a:cubicBezTo>
                <a:cubicBezTo>
                  <a:pt x="433" y="7"/>
                  <a:pt x="433" y="9"/>
                  <a:pt x="433" y="12"/>
                </a:cubicBezTo>
                <a:cubicBezTo>
                  <a:pt x="433" y="15"/>
                  <a:pt x="433" y="17"/>
                  <a:pt x="431" y="19"/>
                </a:cubicBezTo>
                <a:cubicBezTo>
                  <a:pt x="429" y="20"/>
                  <a:pt x="427" y="20"/>
                  <a:pt x="425" y="20"/>
                </a:cubicBezTo>
                <a:cubicBezTo>
                  <a:pt x="423" y="20"/>
                  <a:pt x="423" y="20"/>
                  <a:pt x="423" y="20"/>
                </a:cubicBezTo>
                <a:lnTo>
                  <a:pt x="421" y="20"/>
                </a:lnTo>
                <a:close/>
                <a:moveTo>
                  <a:pt x="467" y="13"/>
                </a:moveTo>
                <a:cubicBezTo>
                  <a:pt x="468" y="13"/>
                  <a:pt x="468" y="13"/>
                  <a:pt x="468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71" y="13"/>
                  <a:pt x="473" y="13"/>
                  <a:pt x="475" y="12"/>
                </a:cubicBezTo>
                <a:cubicBezTo>
                  <a:pt x="476" y="11"/>
                  <a:pt x="477" y="9"/>
                  <a:pt x="477" y="7"/>
                </a:cubicBezTo>
                <a:cubicBezTo>
                  <a:pt x="477" y="5"/>
                  <a:pt x="476" y="3"/>
                  <a:pt x="475" y="2"/>
                </a:cubicBezTo>
                <a:cubicBezTo>
                  <a:pt x="473" y="1"/>
                  <a:pt x="471" y="1"/>
                  <a:pt x="469" y="1"/>
                </a:cubicBezTo>
                <a:cubicBezTo>
                  <a:pt x="468" y="1"/>
                  <a:pt x="468" y="1"/>
                  <a:pt x="468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463" y="24"/>
                  <a:pt x="463" y="24"/>
                  <a:pt x="463" y="24"/>
                </a:cubicBezTo>
                <a:cubicBezTo>
                  <a:pt x="467" y="24"/>
                  <a:pt x="467" y="24"/>
                  <a:pt x="467" y="24"/>
                </a:cubicBezTo>
                <a:lnTo>
                  <a:pt x="467" y="13"/>
                </a:lnTo>
                <a:close/>
                <a:moveTo>
                  <a:pt x="467" y="10"/>
                </a:moveTo>
                <a:cubicBezTo>
                  <a:pt x="467" y="4"/>
                  <a:pt x="467" y="4"/>
                  <a:pt x="467" y="4"/>
                </a:cubicBezTo>
                <a:cubicBezTo>
                  <a:pt x="468" y="4"/>
                  <a:pt x="468" y="4"/>
                  <a:pt x="468" y="4"/>
                </a:cubicBezTo>
                <a:cubicBezTo>
                  <a:pt x="471" y="4"/>
                  <a:pt x="473" y="4"/>
                  <a:pt x="473" y="7"/>
                </a:cubicBezTo>
                <a:cubicBezTo>
                  <a:pt x="473" y="10"/>
                  <a:pt x="471" y="10"/>
                  <a:pt x="468" y="10"/>
                </a:cubicBezTo>
                <a:lnTo>
                  <a:pt x="467" y="10"/>
                </a:lnTo>
                <a:close/>
                <a:moveTo>
                  <a:pt x="486" y="24"/>
                </a:moveTo>
                <a:cubicBezTo>
                  <a:pt x="499" y="24"/>
                  <a:pt x="499" y="24"/>
                  <a:pt x="499" y="24"/>
                </a:cubicBezTo>
                <a:cubicBezTo>
                  <a:pt x="499" y="20"/>
                  <a:pt x="499" y="20"/>
                  <a:pt x="499" y="20"/>
                </a:cubicBezTo>
                <a:cubicBezTo>
                  <a:pt x="490" y="20"/>
                  <a:pt x="490" y="20"/>
                  <a:pt x="490" y="20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9" y="13"/>
                  <a:pt x="499" y="13"/>
                  <a:pt x="499" y="13"/>
                </a:cubicBezTo>
                <a:cubicBezTo>
                  <a:pt x="499" y="10"/>
                  <a:pt x="499" y="10"/>
                  <a:pt x="499" y="10"/>
                </a:cubicBezTo>
                <a:cubicBezTo>
                  <a:pt x="490" y="10"/>
                  <a:pt x="490" y="10"/>
                  <a:pt x="490" y="10"/>
                </a:cubicBezTo>
                <a:cubicBezTo>
                  <a:pt x="490" y="4"/>
                  <a:pt x="490" y="4"/>
                  <a:pt x="490" y="4"/>
                </a:cubicBezTo>
                <a:cubicBezTo>
                  <a:pt x="499" y="4"/>
                  <a:pt x="499" y="4"/>
                  <a:pt x="499" y="4"/>
                </a:cubicBezTo>
                <a:cubicBezTo>
                  <a:pt x="499" y="1"/>
                  <a:pt x="499" y="1"/>
                  <a:pt x="499" y="1"/>
                </a:cubicBezTo>
                <a:cubicBezTo>
                  <a:pt x="486" y="1"/>
                  <a:pt x="486" y="1"/>
                  <a:pt x="486" y="1"/>
                </a:cubicBezTo>
                <a:lnTo>
                  <a:pt x="486" y="24"/>
                </a:lnTo>
                <a:close/>
                <a:moveTo>
                  <a:pt x="533" y="12"/>
                </a:moveTo>
                <a:cubicBezTo>
                  <a:pt x="533" y="9"/>
                  <a:pt x="532" y="6"/>
                  <a:pt x="529" y="4"/>
                </a:cubicBezTo>
                <a:cubicBezTo>
                  <a:pt x="527" y="1"/>
                  <a:pt x="524" y="0"/>
                  <a:pt x="521" y="0"/>
                </a:cubicBezTo>
                <a:cubicBezTo>
                  <a:pt x="517" y="0"/>
                  <a:pt x="514" y="1"/>
                  <a:pt x="512" y="4"/>
                </a:cubicBezTo>
                <a:cubicBezTo>
                  <a:pt x="509" y="6"/>
                  <a:pt x="508" y="9"/>
                  <a:pt x="508" y="12"/>
                </a:cubicBezTo>
                <a:cubicBezTo>
                  <a:pt x="508" y="15"/>
                  <a:pt x="509" y="18"/>
                  <a:pt x="512" y="21"/>
                </a:cubicBezTo>
                <a:cubicBezTo>
                  <a:pt x="514" y="23"/>
                  <a:pt x="517" y="24"/>
                  <a:pt x="521" y="24"/>
                </a:cubicBezTo>
                <a:cubicBezTo>
                  <a:pt x="524" y="24"/>
                  <a:pt x="527" y="23"/>
                  <a:pt x="529" y="21"/>
                </a:cubicBezTo>
                <a:cubicBezTo>
                  <a:pt x="532" y="18"/>
                  <a:pt x="533" y="15"/>
                  <a:pt x="533" y="12"/>
                </a:cubicBezTo>
                <a:moveTo>
                  <a:pt x="529" y="12"/>
                </a:moveTo>
                <a:cubicBezTo>
                  <a:pt x="529" y="14"/>
                  <a:pt x="528" y="17"/>
                  <a:pt x="527" y="18"/>
                </a:cubicBezTo>
                <a:cubicBezTo>
                  <a:pt x="525" y="20"/>
                  <a:pt x="523" y="21"/>
                  <a:pt x="521" y="21"/>
                </a:cubicBezTo>
                <a:cubicBezTo>
                  <a:pt x="518" y="21"/>
                  <a:pt x="516" y="20"/>
                  <a:pt x="515" y="18"/>
                </a:cubicBezTo>
                <a:cubicBezTo>
                  <a:pt x="513" y="17"/>
                  <a:pt x="512" y="14"/>
                  <a:pt x="512" y="12"/>
                </a:cubicBezTo>
                <a:cubicBezTo>
                  <a:pt x="512" y="10"/>
                  <a:pt x="513" y="8"/>
                  <a:pt x="515" y="6"/>
                </a:cubicBezTo>
                <a:cubicBezTo>
                  <a:pt x="516" y="4"/>
                  <a:pt x="518" y="4"/>
                  <a:pt x="521" y="4"/>
                </a:cubicBezTo>
                <a:cubicBezTo>
                  <a:pt x="523" y="4"/>
                  <a:pt x="525" y="4"/>
                  <a:pt x="527" y="6"/>
                </a:cubicBezTo>
                <a:cubicBezTo>
                  <a:pt x="528" y="8"/>
                  <a:pt x="529" y="10"/>
                  <a:pt x="529" y="12"/>
                </a:cubicBezTo>
                <a:moveTo>
                  <a:pt x="547" y="13"/>
                </a:moveTo>
                <a:cubicBezTo>
                  <a:pt x="548" y="13"/>
                  <a:pt x="548" y="13"/>
                  <a:pt x="548" y="13"/>
                </a:cubicBezTo>
                <a:cubicBezTo>
                  <a:pt x="549" y="13"/>
                  <a:pt x="549" y="13"/>
                  <a:pt x="549" y="13"/>
                </a:cubicBezTo>
                <a:cubicBezTo>
                  <a:pt x="551" y="13"/>
                  <a:pt x="553" y="13"/>
                  <a:pt x="555" y="12"/>
                </a:cubicBezTo>
                <a:cubicBezTo>
                  <a:pt x="556" y="11"/>
                  <a:pt x="557" y="9"/>
                  <a:pt x="557" y="7"/>
                </a:cubicBezTo>
                <a:cubicBezTo>
                  <a:pt x="557" y="5"/>
                  <a:pt x="556" y="3"/>
                  <a:pt x="555" y="2"/>
                </a:cubicBezTo>
                <a:cubicBezTo>
                  <a:pt x="553" y="1"/>
                  <a:pt x="551" y="1"/>
                  <a:pt x="549" y="1"/>
                </a:cubicBezTo>
                <a:cubicBezTo>
                  <a:pt x="548" y="1"/>
                  <a:pt x="548" y="1"/>
                  <a:pt x="548" y="1"/>
                </a:cubicBezTo>
                <a:cubicBezTo>
                  <a:pt x="543" y="1"/>
                  <a:pt x="543" y="1"/>
                  <a:pt x="543" y="1"/>
                </a:cubicBezTo>
                <a:cubicBezTo>
                  <a:pt x="543" y="24"/>
                  <a:pt x="543" y="24"/>
                  <a:pt x="543" y="24"/>
                </a:cubicBezTo>
                <a:cubicBezTo>
                  <a:pt x="547" y="24"/>
                  <a:pt x="547" y="24"/>
                  <a:pt x="547" y="24"/>
                </a:cubicBezTo>
                <a:lnTo>
                  <a:pt x="547" y="13"/>
                </a:lnTo>
                <a:close/>
                <a:moveTo>
                  <a:pt x="547" y="10"/>
                </a:moveTo>
                <a:cubicBezTo>
                  <a:pt x="547" y="4"/>
                  <a:pt x="547" y="4"/>
                  <a:pt x="547" y="4"/>
                </a:cubicBezTo>
                <a:cubicBezTo>
                  <a:pt x="548" y="4"/>
                  <a:pt x="548" y="4"/>
                  <a:pt x="548" y="4"/>
                </a:cubicBezTo>
                <a:cubicBezTo>
                  <a:pt x="551" y="4"/>
                  <a:pt x="553" y="4"/>
                  <a:pt x="553" y="7"/>
                </a:cubicBezTo>
                <a:cubicBezTo>
                  <a:pt x="553" y="10"/>
                  <a:pt x="551" y="10"/>
                  <a:pt x="548" y="10"/>
                </a:cubicBezTo>
                <a:lnTo>
                  <a:pt x="547" y="10"/>
                </a:lnTo>
                <a:close/>
                <a:moveTo>
                  <a:pt x="566" y="24"/>
                </a:moveTo>
                <a:cubicBezTo>
                  <a:pt x="578" y="24"/>
                  <a:pt x="578" y="24"/>
                  <a:pt x="578" y="24"/>
                </a:cubicBezTo>
                <a:cubicBezTo>
                  <a:pt x="578" y="20"/>
                  <a:pt x="578" y="20"/>
                  <a:pt x="578" y="20"/>
                </a:cubicBezTo>
                <a:cubicBezTo>
                  <a:pt x="570" y="20"/>
                  <a:pt x="570" y="20"/>
                  <a:pt x="570" y="20"/>
                </a:cubicBezTo>
                <a:cubicBezTo>
                  <a:pt x="570" y="1"/>
                  <a:pt x="570" y="1"/>
                  <a:pt x="570" y="1"/>
                </a:cubicBezTo>
                <a:cubicBezTo>
                  <a:pt x="566" y="1"/>
                  <a:pt x="566" y="1"/>
                  <a:pt x="566" y="1"/>
                </a:cubicBezTo>
                <a:lnTo>
                  <a:pt x="566" y="24"/>
                </a:lnTo>
                <a:close/>
                <a:moveTo>
                  <a:pt x="587" y="24"/>
                </a:moveTo>
                <a:cubicBezTo>
                  <a:pt x="600" y="24"/>
                  <a:pt x="600" y="24"/>
                  <a:pt x="600" y="24"/>
                </a:cubicBezTo>
                <a:cubicBezTo>
                  <a:pt x="600" y="20"/>
                  <a:pt x="600" y="20"/>
                  <a:pt x="600" y="20"/>
                </a:cubicBezTo>
                <a:cubicBezTo>
                  <a:pt x="591" y="20"/>
                  <a:pt x="591" y="20"/>
                  <a:pt x="591" y="20"/>
                </a:cubicBezTo>
                <a:cubicBezTo>
                  <a:pt x="591" y="13"/>
                  <a:pt x="591" y="13"/>
                  <a:pt x="591" y="13"/>
                </a:cubicBezTo>
                <a:cubicBezTo>
                  <a:pt x="600" y="13"/>
                  <a:pt x="600" y="13"/>
                  <a:pt x="600" y="13"/>
                </a:cubicBezTo>
                <a:cubicBezTo>
                  <a:pt x="600" y="10"/>
                  <a:pt x="600" y="10"/>
                  <a:pt x="600" y="10"/>
                </a:cubicBezTo>
                <a:cubicBezTo>
                  <a:pt x="591" y="10"/>
                  <a:pt x="591" y="10"/>
                  <a:pt x="591" y="10"/>
                </a:cubicBezTo>
                <a:cubicBezTo>
                  <a:pt x="591" y="4"/>
                  <a:pt x="591" y="4"/>
                  <a:pt x="591" y="4"/>
                </a:cubicBezTo>
                <a:cubicBezTo>
                  <a:pt x="600" y="4"/>
                  <a:pt x="600" y="4"/>
                  <a:pt x="600" y="4"/>
                </a:cubicBezTo>
                <a:cubicBezTo>
                  <a:pt x="600" y="1"/>
                  <a:pt x="600" y="1"/>
                  <a:pt x="600" y="1"/>
                </a:cubicBezTo>
                <a:cubicBezTo>
                  <a:pt x="587" y="1"/>
                  <a:pt x="587" y="1"/>
                  <a:pt x="587" y="1"/>
                </a:cubicBezTo>
                <a:lnTo>
                  <a:pt x="587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63513" y="314325"/>
            <a:ext cx="4267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0" dirty="0">
                <a:latin typeface="Arial" pitchFamily="34" charset="0"/>
                <a:cs typeface="Arial" pitchFamily="34" charset="0"/>
              </a:rPr>
              <a:t>Thank you</a:t>
            </a:r>
            <a:endParaRPr lang="en-GB" sz="48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562100"/>
          </a:xfrm>
          <a:prstGeom prst="rect">
            <a:avLst/>
          </a:prstGeom>
          <a:solidFill>
            <a:srgbClr val="0095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6848475" y="0"/>
            <a:ext cx="2295525" cy="1562100"/>
          </a:xfrm>
          <a:prstGeom prst="rect">
            <a:avLst/>
          </a:prstGeom>
          <a:solidFill>
            <a:srgbClr val="06145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7142163" y="306388"/>
            <a:ext cx="39687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24"/>
          <p:cNvSpPr>
            <a:spLocks/>
          </p:cNvSpPr>
          <p:nvPr userDrawn="1"/>
        </p:nvSpPr>
        <p:spPr bwMode="auto">
          <a:xfrm>
            <a:off x="7285038" y="301625"/>
            <a:ext cx="214312" cy="282575"/>
          </a:xfrm>
          <a:custGeom>
            <a:avLst/>
            <a:gdLst/>
            <a:ahLst/>
            <a:cxnLst>
              <a:cxn ang="0">
                <a:pos x="74" y="7"/>
              </a:cxn>
              <a:cxn ang="0">
                <a:pos x="74" y="24"/>
              </a:cxn>
              <a:cxn ang="0">
                <a:pos x="49" y="13"/>
              </a:cxn>
              <a:cxn ang="0">
                <a:pos x="24" y="24"/>
              </a:cxn>
              <a:cxn ang="0">
                <a:pos x="14" y="49"/>
              </a:cxn>
              <a:cxn ang="0">
                <a:pos x="24" y="75"/>
              </a:cxn>
              <a:cxn ang="0">
                <a:pos x="49" y="85"/>
              </a:cxn>
              <a:cxn ang="0">
                <a:pos x="62" y="83"/>
              </a:cxn>
              <a:cxn ang="0">
                <a:pos x="68" y="79"/>
              </a:cxn>
              <a:cxn ang="0">
                <a:pos x="74" y="74"/>
              </a:cxn>
              <a:cxn ang="0">
                <a:pos x="74" y="91"/>
              </a:cxn>
              <a:cxn ang="0">
                <a:pos x="49" y="98"/>
              </a:cxn>
              <a:cxn ang="0">
                <a:pos x="14" y="84"/>
              </a:cxn>
              <a:cxn ang="0">
                <a:pos x="0" y="50"/>
              </a:cxn>
              <a:cxn ang="0">
                <a:pos x="12" y="17"/>
              </a:cxn>
              <a:cxn ang="0">
                <a:pos x="50" y="0"/>
              </a:cxn>
              <a:cxn ang="0">
                <a:pos x="74" y="7"/>
              </a:cxn>
            </a:cxnLst>
            <a:rect l="0" t="0" r="r" b="b"/>
            <a:pathLst>
              <a:path w="74" h="98">
                <a:moveTo>
                  <a:pt x="74" y="7"/>
                </a:moveTo>
                <a:cubicBezTo>
                  <a:pt x="74" y="24"/>
                  <a:pt x="74" y="24"/>
                  <a:pt x="74" y="24"/>
                </a:cubicBezTo>
                <a:cubicBezTo>
                  <a:pt x="66" y="17"/>
                  <a:pt x="58" y="13"/>
                  <a:pt x="49" y="13"/>
                </a:cubicBezTo>
                <a:cubicBezTo>
                  <a:pt x="39" y="13"/>
                  <a:pt x="31" y="17"/>
                  <a:pt x="24" y="24"/>
                </a:cubicBezTo>
                <a:cubicBezTo>
                  <a:pt x="17" y="31"/>
                  <a:pt x="14" y="39"/>
                  <a:pt x="14" y="49"/>
                </a:cubicBezTo>
                <a:cubicBezTo>
                  <a:pt x="14" y="59"/>
                  <a:pt x="17" y="68"/>
                  <a:pt x="24" y="75"/>
                </a:cubicBezTo>
                <a:cubicBezTo>
                  <a:pt x="31" y="82"/>
                  <a:pt x="39" y="85"/>
                  <a:pt x="49" y="85"/>
                </a:cubicBezTo>
                <a:cubicBezTo>
                  <a:pt x="54" y="85"/>
                  <a:pt x="58" y="84"/>
                  <a:pt x="62" y="83"/>
                </a:cubicBezTo>
                <a:cubicBezTo>
                  <a:pt x="64" y="82"/>
                  <a:pt x="66" y="81"/>
                  <a:pt x="68" y="79"/>
                </a:cubicBezTo>
                <a:cubicBezTo>
                  <a:pt x="70" y="78"/>
                  <a:pt x="72" y="76"/>
                  <a:pt x="74" y="74"/>
                </a:cubicBezTo>
                <a:cubicBezTo>
                  <a:pt x="74" y="91"/>
                  <a:pt x="74" y="91"/>
                  <a:pt x="74" y="91"/>
                </a:cubicBezTo>
                <a:cubicBezTo>
                  <a:pt x="66" y="96"/>
                  <a:pt x="58" y="98"/>
                  <a:pt x="49" y="98"/>
                </a:cubicBezTo>
                <a:cubicBezTo>
                  <a:pt x="35" y="98"/>
                  <a:pt x="23" y="94"/>
                  <a:pt x="14" y="84"/>
                </a:cubicBezTo>
                <a:cubicBezTo>
                  <a:pt x="4" y="75"/>
                  <a:pt x="0" y="63"/>
                  <a:pt x="0" y="50"/>
                </a:cubicBezTo>
                <a:cubicBezTo>
                  <a:pt x="0" y="38"/>
                  <a:pt x="4" y="27"/>
                  <a:pt x="12" y="17"/>
                </a:cubicBezTo>
                <a:cubicBezTo>
                  <a:pt x="21" y="6"/>
                  <a:pt x="34" y="0"/>
                  <a:pt x="50" y="0"/>
                </a:cubicBezTo>
                <a:cubicBezTo>
                  <a:pt x="58" y="0"/>
                  <a:pt x="66" y="2"/>
                  <a:pt x="74" y="7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7616825" y="306388"/>
            <a:ext cx="41275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26"/>
          <p:cNvSpPr>
            <a:spLocks noEditPoints="1"/>
          </p:cNvSpPr>
          <p:nvPr userDrawn="1"/>
        </p:nvSpPr>
        <p:spPr bwMode="auto">
          <a:xfrm>
            <a:off x="8281988" y="301625"/>
            <a:ext cx="288925" cy="2825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15" y="14"/>
              </a:cxn>
              <a:cxn ang="0">
                <a:pos x="50" y="0"/>
              </a:cxn>
              <a:cxn ang="0">
                <a:pos x="85" y="15"/>
              </a:cxn>
              <a:cxn ang="0">
                <a:pos x="100" y="49"/>
              </a:cxn>
              <a:cxn ang="0">
                <a:pos x="85" y="84"/>
              </a:cxn>
              <a:cxn ang="0">
                <a:pos x="50" y="98"/>
              </a:cxn>
              <a:cxn ang="0">
                <a:pos x="17" y="86"/>
              </a:cxn>
              <a:cxn ang="0">
                <a:pos x="0" y="49"/>
              </a:cxn>
              <a:cxn ang="0">
                <a:pos x="15" y="49"/>
              </a:cxn>
              <a:cxn ang="0">
                <a:pos x="25" y="75"/>
              </a:cxn>
              <a:cxn ang="0">
                <a:pos x="50" y="85"/>
              </a:cxn>
              <a:cxn ang="0">
                <a:pos x="75" y="75"/>
              </a:cxn>
              <a:cxn ang="0">
                <a:pos x="85" y="49"/>
              </a:cxn>
              <a:cxn ang="0">
                <a:pos x="75" y="24"/>
              </a:cxn>
              <a:cxn ang="0">
                <a:pos x="50" y="13"/>
              </a:cxn>
              <a:cxn ang="0">
                <a:pos x="25" y="24"/>
              </a:cxn>
              <a:cxn ang="0">
                <a:pos x="15" y="49"/>
              </a:cxn>
            </a:cxnLst>
            <a:rect l="0" t="0" r="r" b="b"/>
            <a:pathLst>
              <a:path w="100" h="98">
                <a:moveTo>
                  <a:pt x="0" y="49"/>
                </a:moveTo>
                <a:cubicBezTo>
                  <a:pt x="0" y="35"/>
                  <a:pt x="5" y="24"/>
                  <a:pt x="15" y="14"/>
                </a:cubicBezTo>
                <a:cubicBezTo>
                  <a:pt x="25" y="5"/>
                  <a:pt x="37" y="0"/>
                  <a:pt x="50" y="0"/>
                </a:cubicBezTo>
                <a:cubicBezTo>
                  <a:pt x="64" y="0"/>
                  <a:pt x="75" y="5"/>
                  <a:pt x="85" y="15"/>
                </a:cubicBezTo>
                <a:cubicBezTo>
                  <a:pt x="95" y="24"/>
                  <a:pt x="100" y="36"/>
                  <a:pt x="100" y="49"/>
                </a:cubicBezTo>
                <a:cubicBezTo>
                  <a:pt x="100" y="63"/>
                  <a:pt x="95" y="75"/>
                  <a:pt x="85" y="84"/>
                </a:cubicBezTo>
                <a:cubicBezTo>
                  <a:pt x="75" y="94"/>
                  <a:pt x="63" y="98"/>
                  <a:pt x="50" y="98"/>
                </a:cubicBezTo>
                <a:cubicBezTo>
                  <a:pt x="37" y="98"/>
                  <a:pt x="26" y="94"/>
                  <a:pt x="17" y="86"/>
                </a:cubicBezTo>
                <a:cubicBezTo>
                  <a:pt x="6" y="76"/>
                  <a:pt x="0" y="64"/>
                  <a:pt x="0" y="49"/>
                </a:cubicBezTo>
                <a:moveTo>
                  <a:pt x="15" y="49"/>
                </a:moveTo>
                <a:cubicBezTo>
                  <a:pt x="15" y="59"/>
                  <a:pt x="18" y="68"/>
                  <a:pt x="25" y="75"/>
                </a:cubicBezTo>
                <a:cubicBezTo>
                  <a:pt x="32" y="82"/>
                  <a:pt x="41" y="85"/>
                  <a:pt x="50" y="85"/>
                </a:cubicBezTo>
                <a:cubicBezTo>
                  <a:pt x="60" y="85"/>
                  <a:pt x="68" y="82"/>
                  <a:pt x="75" y="75"/>
                </a:cubicBezTo>
                <a:cubicBezTo>
                  <a:pt x="82" y="68"/>
                  <a:pt x="85" y="59"/>
                  <a:pt x="85" y="49"/>
                </a:cubicBezTo>
                <a:cubicBezTo>
                  <a:pt x="85" y="39"/>
                  <a:pt x="82" y="31"/>
                  <a:pt x="75" y="24"/>
                </a:cubicBezTo>
                <a:cubicBezTo>
                  <a:pt x="68" y="17"/>
                  <a:pt x="60" y="13"/>
                  <a:pt x="50" y="13"/>
                </a:cubicBezTo>
                <a:cubicBezTo>
                  <a:pt x="40" y="13"/>
                  <a:pt x="32" y="17"/>
                  <a:pt x="25" y="24"/>
                </a:cubicBezTo>
                <a:cubicBezTo>
                  <a:pt x="18" y="31"/>
                  <a:pt x="15" y="39"/>
                  <a:pt x="15" y="49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27"/>
          <p:cNvSpPr>
            <a:spLocks noEditPoints="1"/>
          </p:cNvSpPr>
          <p:nvPr userDrawn="1"/>
        </p:nvSpPr>
        <p:spPr bwMode="auto">
          <a:xfrm>
            <a:off x="8667750" y="306388"/>
            <a:ext cx="214313" cy="274637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0" y="0"/>
              </a:cxn>
              <a:cxn ang="0">
                <a:pos x="20" y="0"/>
              </a:cxn>
              <a:cxn ang="0">
                <a:pos x="43" y="3"/>
              </a:cxn>
              <a:cxn ang="0">
                <a:pos x="59" y="12"/>
              </a:cxn>
              <a:cxn ang="0">
                <a:pos x="74" y="47"/>
              </a:cxn>
              <a:cxn ang="0">
                <a:pos x="58" y="83"/>
              </a:cxn>
              <a:cxn ang="0">
                <a:pos x="42" y="92"/>
              </a:cxn>
              <a:cxn ang="0">
                <a:pos x="20" y="95"/>
              </a:cxn>
              <a:cxn ang="0">
                <a:pos x="0" y="95"/>
              </a:cxn>
              <a:cxn ang="0">
                <a:pos x="15" y="81"/>
              </a:cxn>
              <a:cxn ang="0">
                <a:pos x="21" y="81"/>
              </a:cxn>
              <a:cxn ang="0">
                <a:pos x="37" y="79"/>
              </a:cxn>
              <a:cxn ang="0">
                <a:pos x="49" y="72"/>
              </a:cxn>
              <a:cxn ang="0">
                <a:pos x="59" y="47"/>
              </a:cxn>
              <a:cxn ang="0">
                <a:pos x="49" y="22"/>
              </a:cxn>
              <a:cxn ang="0">
                <a:pos x="21" y="13"/>
              </a:cxn>
              <a:cxn ang="0">
                <a:pos x="15" y="13"/>
              </a:cxn>
              <a:cxn ang="0">
                <a:pos x="15" y="81"/>
              </a:cxn>
            </a:cxnLst>
            <a:rect l="0" t="0" r="r" b="b"/>
            <a:pathLst>
              <a:path w="74" h="95">
                <a:moveTo>
                  <a:pt x="0" y="95"/>
                </a:moveTo>
                <a:cubicBezTo>
                  <a:pt x="0" y="0"/>
                  <a:pt x="0" y="0"/>
                  <a:pt x="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30" y="0"/>
                  <a:pt x="37" y="1"/>
                  <a:pt x="43" y="3"/>
                </a:cubicBezTo>
                <a:cubicBezTo>
                  <a:pt x="49" y="4"/>
                  <a:pt x="54" y="8"/>
                  <a:pt x="59" y="12"/>
                </a:cubicBezTo>
                <a:cubicBezTo>
                  <a:pt x="69" y="21"/>
                  <a:pt x="74" y="33"/>
                  <a:pt x="74" y="47"/>
                </a:cubicBezTo>
                <a:cubicBezTo>
                  <a:pt x="74" y="62"/>
                  <a:pt x="68" y="74"/>
                  <a:pt x="58" y="83"/>
                </a:cubicBezTo>
                <a:cubicBezTo>
                  <a:pt x="53" y="87"/>
                  <a:pt x="48" y="90"/>
                  <a:pt x="42" y="92"/>
                </a:cubicBezTo>
                <a:cubicBezTo>
                  <a:pt x="37" y="94"/>
                  <a:pt x="30" y="95"/>
                  <a:pt x="20" y="95"/>
                </a:cubicBezTo>
                <a:lnTo>
                  <a:pt x="0" y="95"/>
                </a:lnTo>
                <a:close/>
                <a:moveTo>
                  <a:pt x="15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27" y="81"/>
                  <a:pt x="33" y="81"/>
                  <a:pt x="37" y="79"/>
                </a:cubicBezTo>
                <a:cubicBezTo>
                  <a:pt x="41" y="78"/>
                  <a:pt x="45" y="75"/>
                  <a:pt x="49" y="72"/>
                </a:cubicBezTo>
                <a:cubicBezTo>
                  <a:pt x="56" y="66"/>
                  <a:pt x="59" y="58"/>
                  <a:pt x="59" y="47"/>
                </a:cubicBezTo>
                <a:cubicBezTo>
                  <a:pt x="59" y="37"/>
                  <a:pt x="56" y="28"/>
                  <a:pt x="49" y="22"/>
                </a:cubicBezTo>
                <a:cubicBezTo>
                  <a:pt x="42" y="16"/>
                  <a:pt x="33" y="13"/>
                  <a:pt x="21" y="13"/>
                </a:cubicBezTo>
                <a:cubicBezTo>
                  <a:pt x="15" y="13"/>
                  <a:pt x="15" y="13"/>
                  <a:pt x="15" y="13"/>
                </a:cubicBezTo>
                <a:lnTo>
                  <a:pt x="15" y="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28"/>
          <p:cNvSpPr>
            <a:spLocks/>
          </p:cNvSpPr>
          <p:nvPr userDrawn="1"/>
        </p:nvSpPr>
        <p:spPr bwMode="auto">
          <a:xfrm>
            <a:off x="7769225" y="298450"/>
            <a:ext cx="434975" cy="282575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75" y="66"/>
              </a:cxn>
              <a:cxn ang="0">
                <a:pos x="41" y="0"/>
              </a:cxn>
              <a:cxn ang="0">
                <a:pos x="0" y="98"/>
              </a:cxn>
              <a:cxn ang="0">
                <a:pos x="15" y="98"/>
              </a:cxn>
              <a:cxn ang="0">
                <a:pos x="42" y="33"/>
              </a:cxn>
              <a:cxn ang="0">
                <a:pos x="75" y="97"/>
              </a:cxn>
              <a:cxn ang="0">
                <a:pos x="108" y="33"/>
              </a:cxn>
              <a:cxn ang="0">
                <a:pos x="135" y="98"/>
              </a:cxn>
              <a:cxn ang="0">
                <a:pos x="151" y="98"/>
              </a:cxn>
              <a:cxn ang="0">
                <a:pos x="109" y="0"/>
              </a:cxn>
            </a:cxnLst>
            <a:rect l="0" t="0" r="r" b="b"/>
            <a:pathLst>
              <a:path w="151" h="98">
                <a:moveTo>
                  <a:pt x="109" y="0"/>
                </a:moveTo>
                <a:cubicBezTo>
                  <a:pt x="109" y="0"/>
                  <a:pt x="83" y="50"/>
                  <a:pt x="75" y="66"/>
                </a:cubicBezTo>
                <a:cubicBezTo>
                  <a:pt x="67" y="50"/>
                  <a:pt x="41" y="0"/>
                  <a:pt x="41" y="0"/>
                </a:cubicBezTo>
                <a:cubicBezTo>
                  <a:pt x="0" y="98"/>
                  <a:pt x="0" y="98"/>
                  <a:pt x="0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21" y="83"/>
                  <a:pt x="36" y="48"/>
                  <a:pt x="42" y="33"/>
                </a:cubicBezTo>
                <a:cubicBezTo>
                  <a:pt x="51" y="50"/>
                  <a:pt x="75" y="97"/>
                  <a:pt x="75" y="97"/>
                </a:cubicBezTo>
                <a:cubicBezTo>
                  <a:pt x="75" y="97"/>
                  <a:pt x="99" y="50"/>
                  <a:pt x="108" y="33"/>
                </a:cubicBezTo>
                <a:cubicBezTo>
                  <a:pt x="114" y="48"/>
                  <a:pt x="129" y="83"/>
                  <a:pt x="135" y="98"/>
                </a:cubicBezTo>
                <a:cubicBezTo>
                  <a:pt x="151" y="98"/>
                  <a:pt x="151" y="98"/>
                  <a:pt x="151" y="98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29"/>
          <p:cNvSpPr>
            <a:spLocks/>
          </p:cNvSpPr>
          <p:nvPr userDrawn="1"/>
        </p:nvSpPr>
        <p:spPr bwMode="auto">
          <a:xfrm>
            <a:off x="7718425" y="609600"/>
            <a:ext cx="517525" cy="141288"/>
          </a:xfrm>
          <a:custGeom>
            <a:avLst/>
            <a:gdLst/>
            <a:ahLst/>
            <a:cxnLst>
              <a:cxn ang="0">
                <a:pos x="93" y="33"/>
              </a:cxn>
              <a:cxn ang="0">
                <a:pos x="0" y="32"/>
              </a:cxn>
              <a:cxn ang="0">
                <a:pos x="93" y="16"/>
              </a:cxn>
              <a:cxn ang="0">
                <a:pos x="180" y="17"/>
              </a:cxn>
              <a:cxn ang="0">
                <a:pos x="93" y="33"/>
              </a:cxn>
            </a:cxnLst>
            <a:rect l="0" t="0" r="r" b="b"/>
            <a:pathLst>
              <a:path w="180" h="49">
                <a:moveTo>
                  <a:pt x="93" y="33"/>
                </a:moveTo>
                <a:cubicBezTo>
                  <a:pt x="44" y="17"/>
                  <a:pt x="16" y="23"/>
                  <a:pt x="0" y="32"/>
                </a:cubicBezTo>
                <a:cubicBezTo>
                  <a:pt x="0" y="32"/>
                  <a:pt x="44" y="0"/>
                  <a:pt x="93" y="16"/>
                </a:cubicBezTo>
                <a:cubicBezTo>
                  <a:pt x="142" y="32"/>
                  <a:pt x="164" y="27"/>
                  <a:pt x="180" y="17"/>
                </a:cubicBezTo>
                <a:cubicBezTo>
                  <a:pt x="180" y="17"/>
                  <a:pt x="142" y="49"/>
                  <a:pt x="93" y="3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30"/>
          <p:cNvSpPr>
            <a:spLocks noEditPoints="1"/>
          </p:cNvSpPr>
          <p:nvPr userDrawn="1"/>
        </p:nvSpPr>
        <p:spPr bwMode="auto">
          <a:xfrm>
            <a:off x="7142163" y="1277938"/>
            <a:ext cx="1728787" cy="73025"/>
          </a:xfrm>
          <a:custGeom>
            <a:avLst/>
            <a:gdLst/>
            <a:ahLst/>
            <a:cxnLst>
              <a:cxn ang="0">
                <a:pos x="13" y="10"/>
              </a:cxn>
              <a:cxn ang="0">
                <a:pos x="0" y="1"/>
              </a:cxn>
              <a:cxn ang="0">
                <a:pos x="25" y="4"/>
              </a:cxn>
              <a:cxn ang="0">
                <a:pos x="46" y="12"/>
              </a:cxn>
              <a:cxn ang="0">
                <a:pos x="25" y="12"/>
              </a:cxn>
              <a:cxn ang="0">
                <a:pos x="60" y="13"/>
              </a:cxn>
              <a:cxn ang="0">
                <a:pos x="70" y="7"/>
              </a:cxn>
              <a:cxn ang="0">
                <a:pos x="60" y="24"/>
              </a:cxn>
              <a:cxn ang="0">
                <a:pos x="66" y="7"/>
              </a:cxn>
              <a:cxn ang="0">
                <a:pos x="121" y="24"/>
              </a:cxn>
              <a:cxn ang="0">
                <a:pos x="99" y="0"/>
              </a:cxn>
              <a:cxn ang="0">
                <a:pos x="101" y="12"/>
              </a:cxn>
              <a:cxn ang="0">
                <a:pos x="153" y="12"/>
              </a:cxn>
              <a:cxn ang="0">
                <a:pos x="132" y="21"/>
              </a:cxn>
              <a:cxn ang="0">
                <a:pos x="147" y="18"/>
              </a:cxn>
              <a:cxn ang="0">
                <a:pos x="141" y="4"/>
              </a:cxn>
              <a:cxn ang="0">
                <a:pos x="173" y="24"/>
              </a:cxn>
              <a:cxn ang="0">
                <a:pos x="173" y="21"/>
              </a:cxn>
              <a:cxn ang="0">
                <a:pos x="197" y="24"/>
              </a:cxn>
              <a:cxn ang="0">
                <a:pos x="211" y="1"/>
              </a:cxn>
              <a:cxn ang="0">
                <a:pos x="233" y="4"/>
              </a:cxn>
              <a:cxn ang="0">
                <a:pos x="229" y="4"/>
              </a:cxn>
              <a:cxn ang="0">
                <a:pos x="264" y="24"/>
              </a:cxn>
              <a:cxn ang="0">
                <a:pos x="258" y="18"/>
              </a:cxn>
              <a:cxn ang="0">
                <a:pos x="254" y="9"/>
              </a:cxn>
              <a:cxn ang="0">
                <a:pos x="276" y="1"/>
              </a:cxn>
              <a:cxn ang="0">
                <a:pos x="291" y="8"/>
              </a:cxn>
              <a:cxn ang="0">
                <a:pos x="305" y="17"/>
              </a:cxn>
              <a:cxn ang="0">
                <a:pos x="325" y="24"/>
              </a:cxn>
              <a:cxn ang="0">
                <a:pos x="329" y="5"/>
              </a:cxn>
              <a:cxn ang="0">
                <a:pos x="329" y="17"/>
              </a:cxn>
              <a:cxn ang="0">
                <a:pos x="378" y="24"/>
              </a:cxn>
              <a:cxn ang="0">
                <a:pos x="371" y="18"/>
              </a:cxn>
              <a:cxn ang="0">
                <a:pos x="368" y="9"/>
              </a:cxn>
              <a:cxn ang="0">
                <a:pos x="389" y="8"/>
              </a:cxn>
              <a:cxn ang="0">
                <a:pos x="403" y="17"/>
              </a:cxn>
              <a:cxn ang="0">
                <a:pos x="423" y="24"/>
              </a:cxn>
              <a:cxn ang="0">
                <a:pos x="423" y="1"/>
              </a:cxn>
              <a:cxn ang="0">
                <a:pos x="423" y="4"/>
              </a:cxn>
              <a:cxn ang="0">
                <a:pos x="425" y="20"/>
              </a:cxn>
              <a:cxn ang="0">
                <a:pos x="469" y="13"/>
              </a:cxn>
              <a:cxn ang="0">
                <a:pos x="468" y="1"/>
              </a:cxn>
              <a:cxn ang="0">
                <a:pos x="467" y="10"/>
              </a:cxn>
              <a:cxn ang="0">
                <a:pos x="467" y="10"/>
              </a:cxn>
              <a:cxn ang="0">
                <a:pos x="490" y="13"/>
              </a:cxn>
              <a:cxn ang="0">
                <a:pos x="499" y="4"/>
              </a:cxn>
              <a:cxn ang="0">
                <a:pos x="529" y="4"/>
              </a:cxn>
              <a:cxn ang="0">
                <a:pos x="521" y="24"/>
              </a:cxn>
              <a:cxn ang="0">
                <a:pos x="521" y="21"/>
              </a:cxn>
              <a:cxn ang="0">
                <a:pos x="527" y="6"/>
              </a:cxn>
              <a:cxn ang="0">
                <a:pos x="555" y="12"/>
              </a:cxn>
              <a:cxn ang="0">
                <a:pos x="543" y="1"/>
              </a:cxn>
              <a:cxn ang="0">
                <a:pos x="547" y="4"/>
              </a:cxn>
              <a:cxn ang="0">
                <a:pos x="566" y="24"/>
              </a:cxn>
              <a:cxn ang="0">
                <a:pos x="566" y="1"/>
              </a:cxn>
              <a:cxn ang="0">
                <a:pos x="591" y="20"/>
              </a:cxn>
              <a:cxn ang="0">
                <a:pos x="591" y="4"/>
              </a:cxn>
            </a:cxnLst>
            <a:rect l="0" t="0" r="r" b="b"/>
            <a:pathLst>
              <a:path w="600" h="25">
                <a:moveTo>
                  <a:pt x="0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13"/>
                  <a:pt x="3" y="13"/>
                  <a:pt x="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0"/>
                  <a:pt x="13" y="10"/>
                  <a:pt x="1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4"/>
                  <a:pt x="3" y="4"/>
                  <a:pt x="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"/>
                  <a:pt x="13" y="1"/>
                  <a:pt x="13" y="1"/>
                </a:cubicBezTo>
                <a:cubicBezTo>
                  <a:pt x="0" y="1"/>
                  <a:pt x="0" y="1"/>
                  <a:pt x="0" y="1"/>
                </a:cubicBezTo>
                <a:lnTo>
                  <a:pt x="0" y="24"/>
                </a:lnTo>
                <a:close/>
                <a:moveTo>
                  <a:pt x="46" y="12"/>
                </a:moveTo>
                <a:cubicBezTo>
                  <a:pt x="46" y="9"/>
                  <a:pt x="45" y="6"/>
                  <a:pt x="43" y="4"/>
                </a:cubicBezTo>
                <a:cubicBezTo>
                  <a:pt x="40" y="1"/>
                  <a:pt x="37" y="0"/>
                  <a:pt x="34" y="0"/>
                </a:cubicBezTo>
                <a:cubicBezTo>
                  <a:pt x="30" y="0"/>
                  <a:pt x="27" y="1"/>
                  <a:pt x="25" y="4"/>
                </a:cubicBezTo>
                <a:cubicBezTo>
                  <a:pt x="23" y="6"/>
                  <a:pt x="21" y="9"/>
                  <a:pt x="21" y="12"/>
                </a:cubicBezTo>
                <a:cubicBezTo>
                  <a:pt x="21" y="15"/>
                  <a:pt x="23" y="18"/>
                  <a:pt x="25" y="21"/>
                </a:cubicBezTo>
                <a:cubicBezTo>
                  <a:pt x="27" y="23"/>
                  <a:pt x="30" y="24"/>
                  <a:pt x="34" y="24"/>
                </a:cubicBezTo>
                <a:cubicBezTo>
                  <a:pt x="37" y="24"/>
                  <a:pt x="40" y="23"/>
                  <a:pt x="43" y="21"/>
                </a:cubicBezTo>
                <a:cubicBezTo>
                  <a:pt x="45" y="18"/>
                  <a:pt x="46" y="15"/>
                  <a:pt x="46" y="12"/>
                </a:cubicBezTo>
                <a:moveTo>
                  <a:pt x="42" y="12"/>
                </a:moveTo>
                <a:cubicBezTo>
                  <a:pt x="42" y="14"/>
                  <a:pt x="41" y="17"/>
                  <a:pt x="40" y="18"/>
                </a:cubicBezTo>
                <a:cubicBezTo>
                  <a:pt x="38" y="20"/>
                  <a:pt x="36" y="21"/>
                  <a:pt x="34" y="21"/>
                </a:cubicBezTo>
                <a:cubicBezTo>
                  <a:pt x="32" y="21"/>
                  <a:pt x="29" y="20"/>
                  <a:pt x="28" y="18"/>
                </a:cubicBezTo>
                <a:cubicBezTo>
                  <a:pt x="26" y="17"/>
                  <a:pt x="25" y="14"/>
                  <a:pt x="25" y="12"/>
                </a:cubicBezTo>
                <a:cubicBezTo>
                  <a:pt x="25" y="10"/>
                  <a:pt x="26" y="8"/>
                  <a:pt x="28" y="6"/>
                </a:cubicBezTo>
                <a:cubicBezTo>
                  <a:pt x="29" y="4"/>
                  <a:pt x="32" y="4"/>
                  <a:pt x="34" y="4"/>
                </a:cubicBezTo>
                <a:cubicBezTo>
                  <a:pt x="36" y="4"/>
                  <a:pt x="38" y="4"/>
                  <a:pt x="40" y="6"/>
                </a:cubicBezTo>
                <a:cubicBezTo>
                  <a:pt x="41" y="8"/>
                  <a:pt x="42" y="10"/>
                  <a:pt x="42" y="12"/>
                </a:cubicBezTo>
                <a:moveTo>
                  <a:pt x="60" y="13"/>
                </a:moveTo>
                <a:cubicBezTo>
                  <a:pt x="60" y="13"/>
                  <a:pt x="60" y="13"/>
                  <a:pt x="60" y="13"/>
                </a:cubicBezTo>
                <a:cubicBezTo>
                  <a:pt x="68" y="24"/>
                  <a:pt x="68" y="24"/>
                  <a:pt x="68" y="24"/>
                </a:cubicBezTo>
                <a:cubicBezTo>
                  <a:pt x="72" y="24"/>
                  <a:pt x="72" y="24"/>
                  <a:pt x="72" y="24"/>
                </a:cubicBezTo>
                <a:cubicBezTo>
                  <a:pt x="64" y="13"/>
                  <a:pt x="64" y="13"/>
                  <a:pt x="64" y="13"/>
                </a:cubicBezTo>
                <a:cubicBezTo>
                  <a:pt x="68" y="13"/>
                  <a:pt x="70" y="11"/>
                  <a:pt x="70" y="7"/>
                </a:cubicBezTo>
                <a:cubicBezTo>
                  <a:pt x="70" y="5"/>
                  <a:pt x="69" y="3"/>
                  <a:pt x="67" y="2"/>
                </a:cubicBezTo>
                <a:cubicBezTo>
                  <a:pt x="66" y="1"/>
                  <a:pt x="64" y="1"/>
                  <a:pt x="62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6" y="24"/>
                  <a:pt x="56" y="24"/>
                  <a:pt x="56" y="24"/>
                </a:cubicBezTo>
                <a:cubicBezTo>
                  <a:pt x="60" y="24"/>
                  <a:pt x="60" y="24"/>
                  <a:pt x="60" y="24"/>
                </a:cubicBezTo>
                <a:lnTo>
                  <a:pt x="60" y="13"/>
                </a:lnTo>
                <a:close/>
                <a:moveTo>
                  <a:pt x="60" y="10"/>
                </a:moveTo>
                <a:cubicBezTo>
                  <a:pt x="60" y="4"/>
                  <a:pt x="60" y="4"/>
                  <a:pt x="60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4" y="4"/>
                  <a:pt x="66" y="4"/>
                  <a:pt x="66" y="7"/>
                </a:cubicBezTo>
                <a:cubicBezTo>
                  <a:pt x="66" y="10"/>
                  <a:pt x="64" y="10"/>
                  <a:pt x="61" y="10"/>
                </a:cubicBezTo>
                <a:lnTo>
                  <a:pt x="60" y="10"/>
                </a:lnTo>
                <a:close/>
                <a:moveTo>
                  <a:pt x="115" y="12"/>
                </a:moveTo>
                <a:cubicBezTo>
                  <a:pt x="117" y="24"/>
                  <a:pt x="117" y="24"/>
                  <a:pt x="117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5" y="0"/>
                  <a:pt x="115" y="0"/>
                  <a:pt x="115" y="0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8" y="15"/>
                  <a:pt x="108" y="16"/>
                  <a:pt x="107" y="17"/>
                </a:cubicBezTo>
                <a:cubicBezTo>
                  <a:pt x="107" y="16"/>
                  <a:pt x="106" y="15"/>
                  <a:pt x="106" y="14"/>
                </a:cubicBezTo>
                <a:cubicBezTo>
                  <a:pt x="99" y="0"/>
                  <a:pt x="99" y="0"/>
                  <a:pt x="99" y="0"/>
                </a:cubicBezTo>
                <a:cubicBezTo>
                  <a:pt x="94" y="24"/>
                  <a:pt x="94" y="24"/>
                  <a:pt x="94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1"/>
                  <a:pt x="100" y="10"/>
                  <a:pt x="100" y="9"/>
                </a:cubicBezTo>
                <a:cubicBezTo>
                  <a:pt x="100" y="10"/>
                  <a:pt x="101" y="11"/>
                  <a:pt x="101" y="12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4" y="11"/>
                  <a:pt x="114" y="10"/>
                  <a:pt x="114" y="9"/>
                </a:cubicBezTo>
                <a:cubicBezTo>
                  <a:pt x="115" y="11"/>
                  <a:pt x="115" y="12"/>
                  <a:pt x="115" y="12"/>
                </a:cubicBezTo>
                <a:moveTo>
                  <a:pt x="153" y="12"/>
                </a:moveTo>
                <a:cubicBezTo>
                  <a:pt x="153" y="9"/>
                  <a:pt x="152" y="6"/>
                  <a:pt x="150" y="4"/>
                </a:cubicBezTo>
                <a:cubicBezTo>
                  <a:pt x="147" y="1"/>
                  <a:pt x="144" y="0"/>
                  <a:pt x="141" y="0"/>
                </a:cubicBezTo>
                <a:cubicBezTo>
                  <a:pt x="138" y="0"/>
                  <a:pt x="135" y="1"/>
                  <a:pt x="132" y="4"/>
                </a:cubicBezTo>
                <a:cubicBezTo>
                  <a:pt x="130" y="6"/>
                  <a:pt x="129" y="9"/>
                  <a:pt x="129" y="12"/>
                </a:cubicBezTo>
                <a:cubicBezTo>
                  <a:pt x="129" y="15"/>
                  <a:pt x="130" y="18"/>
                  <a:pt x="132" y="21"/>
                </a:cubicBezTo>
                <a:cubicBezTo>
                  <a:pt x="135" y="23"/>
                  <a:pt x="138" y="24"/>
                  <a:pt x="141" y="24"/>
                </a:cubicBezTo>
                <a:cubicBezTo>
                  <a:pt x="144" y="24"/>
                  <a:pt x="147" y="23"/>
                  <a:pt x="150" y="21"/>
                </a:cubicBezTo>
                <a:cubicBezTo>
                  <a:pt x="152" y="18"/>
                  <a:pt x="153" y="15"/>
                  <a:pt x="153" y="12"/>
                </a:cubicBezTo>
                <a:moveTo>
                  <a:pt x="149" y="12"/>
                </a:moveTo>
                <a:cubicBezTo>
                  <a:pt x="149" y="14"/>
                  <a:pt x="149" y="17"/>
                  <a:pt x="147" y="18"/>
                </a:cubicBezTo>
                <a:cubicBezTo>
                  <a:pt x="145" y="20"/>
                  <a:pt x="143" y="21"/>
                  <a:pt x="141" y="21"/>
                </a:cubicBezTo>
                <a:cubicBezTo>
                  <a:pt x="139" y="21"/>
                  <a:pt x="137" y="20"/>
                  <a:pt x="135" y="18"/>
                </a:cubicBezTo>
                <a:cubicBezTo>
                  <a:pt x="133" y="17"/>
                  <a:pt x="133" y="14"/>
                  <a:pt x="133" y="12"/>
                </a:cubicBezTo>
                <a:cubicBezTo>
                  <a:pt x="133" y="10"/>
                  <a:pt x="133" y="8"/>
                  <a:pt x="135" y="6"/>
                </a:cubicBezTo>
                <a:cubicBezTo>
                  <a:pt x="137" y="4"/>
                  <a:pt x="139" y="4"/>
                  <a:pt x="141" y="4"/>
                </a:cubicBezTo>
                <a:cubicBezTo>
                  <a:pt x="143" y="4"/>
                  <a:pt x="145" y="4"/>
                  <a:pt x="147" y="6"/>
                </a:cubicBezTo>
                <a:cubicBezTo>
                  <a:pt x="149" y="8"/>
                  <a:pt x="149" y="10"/>
                  <a:pt x="149" y="12"/>
                </a:cubicBezTo>
                <a:moveTo>
                  <a:pt x="163" y="1"/>
                </a:moveTo>
                <a:cubicBezTo>
                  <a:pt x="163" y="15"/>
                  <a:pt x="163" y="15"/>
                  <a:pt x="163" y="15"/>
                </a:cubicBezTo>
                <a:cubicBezTo>
                  <a:pt x="163" y="21"/>
                  <a:pt x="167" y="24"/>
                  <a:pt x="173" y="24"/>
                </a:cubicBezTo>
                <a:cubicBezTo>
                  <a:pt x="179" y="24"/>
                  <a:pt x="182" y="21"/>
                  <a:pt x="182" y="15"/>
                </a:cubicBezTo>
                <a:cubicBezTo>
                  <a:pt x="182" y="1"/>
                  <a:pt x="182" y="1"/>
                  <a:pt x="182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5"/>
                  <a:pt x="179" y="15"/>
                  <a:pt x="179" y="15"/>
                </a:cubicBezTo>
                <a:cubicBezTo>
                  <a:pt x="179" y="19"/>
                  <a:pt x="177" y="21"/>
                  <a:pt x="173" y="21"/>
                </a:cubicBezTo>
                <a:cubicBezTo>
                  <a:pt x="169" y="21"/>
                  <a:pt x="167" y="19"/>
                  <a:pt x="167" y="15"/>
                </a:cubicBezTo>
                <a:cubicBezTo>
                  <a:pt x="167" y="1"/>
                  <a:pt x="167" y="1"/>
                  <a:pt x="167" y="1"/>
                </a:cubicBezTo>
                <a:lnTo>
                  <a:pt x="163" y="1"/>
                </a:lnTo>
                <a:close/>
                <a:moveTo>
                  <a:pt x="193" y="24"/>
                </a:moveTo>
                <a:cubicBezTo>
                  <a:pt x="197" y="24"/>
                  <a:pt x="197" y="24"/>
                  <a:pt x="197" y="24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9"/>
                  <a:pt x="198" y="9"/>
                  <a:pt x="199" y="10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4" y="1"/>
                  <a:pt x="214" y="1"/>
                  <a:pt x="214" y="1"/>
                </a:cubicBezTo>
                <a:cubicBezTo>
                  <a:pt x="211" y="1"/>
                  <a:pt x="211" y="1"/>
                  <a:pt x="211" y="1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10" y="16"/>
                  <a:pt x="209" y="15"/>
                  <a:pt x="208" y="14"/>
                </a:cubicBezTo>
                <a:cubicBezTo>
                  <a:pt x="193" y="0"/>
                  <a:pt x="193" y="0"/>
                  <a:pt x="193" y="0"/>
                </a:cubicBezTo>
                <a:lnTo>
                  <a:pt x="193" y="24"/>
                </a:lnTo>
                <a:close/>
                <a:moveTo>
                  <a:pt x="233" y="4"/>
                </a:moveTo>
                <a:cubicBezTo>
                  <a:pt x="239" y="4"/>
                  <a:pt x="239" y="4"/>
                  <a:pt x="239" y="4"/>
                </a:cubicBezTo>
                <a:cubicBezTo>
                  <a:pt x="239" y="1"/>
                  <a:pt x="239" y="1"/>
                  <a:pt x="239" y="1"/>
                </a:cubicBezTo>
                <a:cubicBezTo>
                  <a:pt x="223" y="1"/>
                  <a:pt x="223" y="1"/>
                  <a:pt x="223" y="1"/>
                </a:cubicBezTo>
                <a:cubicBezTo>
                  <a:pt x="223" y="4"/>
                  <a:pt x="223" y="4"/>
                  <a:pt x="223" y="4"/>
                </a:cubicBezTo>
                <a:cubicBezTo>
                  <a:pt x="229" y="4"/>
                  <a:pt x="229" y="4"/>
                  <a:pt x="229" y="4"/>
                </a:cubicBezTo>
                <a:cubicBezTo>
                  <a:pt x="229" y="24"/>
                  <a:pt x="229" y="24"/>
                  <a:pt x="229" y="24"/>
                </a:cubicBezTo>
                <a:cubicBezTo>
                  <a:pt x="233" y="24"/>
                  <a:pt x="233" y="24"/>
                  <a:pt x="233" y="24"/>
                </a:cubicBezTo>
                <a:lnTo>
                  <a:pt x="233" y="4"/>
                </a:lnTo>
                <a:close/>
                <a:moveTo>
                  <a:pt x="261" y="24"/>
                </a:moveTo>
                <a:cubicBezTo>
                  <a:pt x="264" y="24"/>
                  <a:pt x="264" y="24"/>
                  <a:pt x="264" y="24"/>
                </a:cubicBezTo>
                <a:cubicBezTo>
                  <a:pt x="253" y="0"/>
                  <a:pt x="253" y="0"/>
                  <a:pt x="253" y="0"/>
                </a:cubicBezTo>
                <a:cubicBezTo>
                  <a:pt x="242" y="24"/>
                  <a:pt x="242" y="24"/>
                  <a:pt x="242" y="24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9" y="18"/>
                  <a:pt x="249" y="18"/>
                  <a:pt x="249" y="18"/>
                </a:cubicBezTo>
                <a:cubicBezTo>
                  <a:pt x="258" y="18"/>
                  <a:pt x="258" y="18"/>
                  <a:pt x="258" y="18"/>
                </a:cubicBezTo>
                <a:lnTo>
                  <a:pt x="261" y="24"/>
                </a:lnTo>
                <a:close/>
                <a:moveTo>
                  <a:pt x="250" y="15"/>
                </a:moveTo>
                <a:cubicBezTo>
                  <a:pt x="252" y="9"/>
                  <a:pt x="252" y="9"/>
                  <a:pt x="252" y="9"/>
                </a:cubicBezTo>
                <a:cubicBezTo>
                  <a:pt x="253" y="9"/>
                  <a:pt x="253" y="8"/>
                  <a:pt x="253" y="7"/>
                </a:cubicBezTo>
                <a:cubicBezTo>
                  <a:pt x="254" y="8"/>
                  <a:pt x="254" y="9"/>
                  <a:pt x="254" y="9"/>
                </a:cubicBezTo>
                <a:cubicBezTo>
                  <a:pt x="257" y="15"/>
                  <a:pt x="257" y="15"/>
                  <a:pt x="257" y="15"/>
                </a:cubicBezTo>
                <a:lnTo>
                  <a:pt x="250" y="15"/>
                </a:lnTo>
                <a:close/>
                <a:moveTo>
                  <a:pt x="273" y="24"/>
                </a:moveTo>
                <a:cubicBezTo>
                  <a:pt x="276" y="24"/>
                  <a:pt x="276" y="24"/>
                  <a:pt x="276" y="24"/>
                </a:cubicBezTo>
                <a:cubicBezTo>
                  <a:pt x="276" y="1"/>
                  <a:pt x="276" y="1"/>
                  <a:pt x="276" y="1"/>
                </a:cubicBezTo>
                <a:cubicBezTo>
                  <a:pt x="273" y="1"/>
                  <a:pt x="273" y="1"/>
                  <a:pt x="273" y="1"/>
                </a:cubicBezTo>
                <a:lnTo>
                  <a:pt x="273" y="24"/>
                </a:lnTo>
                <a:close/>
                <a:moveTo>
                  <a:pt x="288" y="24"/>
                </a:moveTo>
                <a:cubicBezTo>
                  <a:pt x="291" y="24"/>
                  <a:pt x="291" y="24"/>
                  <a:pt x="291" y="24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9"/>
                  <a:pt x="292" y="9"/>
                  <a:pt x="293" y="10"/>
                </a:cubicBezTo>
                <a:cubicBezTo>
                  <a:pt x="308" y="24"/>
                  <a:pt x="308" y="24"/>
                  <a:pt x="308" y="24"/>
                </a:cubicBezTo>
                <a:cubicBezTo>
                  <a:pt x="308" y="1"/>
                  <a:pt x="308" y="1"/>
                  <a:pt x="308" y="1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4" y="16"/>
                  <a:pt x="303" y="15"/>
                  <a:pt x="302" y="14"/>
                </a:cubicBezTo>
                <a:cubicBezTo>
                  <a:pt x="288" y="0"/>
                  <a:pt x="288" y="0"/>
                  <a:pt x="288" y="0"/>
                </a:cubicBezTo>
                <a:lnTo>
                  <a:pt x="288" y="24"/>
                </a:lnTo>
                <a:close/>
                <a:moveTo>
                  <a:pt x="318" y="19"/>
                </a:moveTo>
                <a:cubicBezTo>
                  <a:pt x="319" y="22"/>
                  <a:pt x="321" y="24"/>
                  <a:pt x="325" y="24"/>
                </a:cubicBezTo>
                <a:cubicBezTo>
                  <a:pt x="330" y="24"/>
                  <a:pt x="333" y="21"/>
                  <a:pt x="333" y="17"/>
                </a:cubicBezTo>
                <a:cubicBezTo>
                  <a:pt x="333" y="14"/>
                  <a:pt x="331" y="12"/>
                  <a:pt x="327" y="10"/>
                </a:cubicBezTo>
                <a:cubicBezTo>
                  <a:pt x="324" y="9"/>
                  <a:pt x="323" y="8"/>
                  <a:pt x="323" y="6"/>
                </a:cubicBezTo>
                <a:cubicBezTo>
                  <a:pt x="323" y="5"/>
                  <a:pt x="324" y="3"/>
                  <a:pt x="326" y="3"/>
                </a:cubicBezTo>
                <a:cubicBezTo>
                  <a:pt x="327" y="3"/>
                  <a:pt x="328" y="4"/>
                  <a:pt x="329" y="5"/>
                </a:cubicBezTo>
                <a:cubicBezTo>
                  <a:pt x="332" y="4"/>
                  <a:pt x="332" y="4"/>
                  <a:pt x="332" y="4"/>
                </a:cubicBezTo>
                <a:cubicBezTo>
                  <a:pt x="331" y="2"/>
                  <a:pt x="329" y="0"/>
                  <a:pt x="326" y="0"/>
                </a:cubicBezTo>
                <a:cubicBezTo>
                  <a:pt x="321" y="0"/>
                  <a:pt x="319" y="3"/>
                  <a:pt x="319" y="6"/>
                </a:cubicBezTo>
                <a:cubicBezTo>
                  <a:pt x="319" y="10"/>
                  <a:pt x="321" y="11"/>
                  <a:pt x="325" y="13"/>
                </a:cubicBezTo>
                <a:cubicBezTo>
                  <a:pt x="327" y="15"/>
                  <a:pt x="329" y="15"/>
                  <a:pt x="329" y="17"/>
                </a:cubicBezTo>
                <a:cubicBezTo>
                  <a:pt x="329" y="19"/>
                  <a:pt x="328" y="21"/>
                  <a:pt x="326" y="21"/>
                </a:cubicBezTo>
                <a:cubicBezTo>
                  <a:pt x="323" y="21"/>
                  <a:pt x="322" y="20"/>
                  <a:pt x="321" y="18"/>
                </a:cubicBezTo>
                <a:lnTo>
                  <a:pt x="318" y="19"/>
                </a:lnTo>
                <a:close/>
                <a:moveTo>
                  <a:pt x="374" y="24"/>
                </a:moveTo>
                <a:cubicBezTo>
                  <a:pt x="378" y="24"/>
                  <a:pt x="378" y="24"/>
                  <a:pt x="378" y="24"/>
                </a:cubicBezTo>
                <a:cubicBezTo>
                  <a:pt x="367" y="0"/>
                  <a:pt x="367" y="0"/>
                  <a:pt x="367" y="0"/>
                </a:cubicBezTo>
                <a:cubicBezTo>
                  <a:pt x="355" y="24"/>
                  <a:pt x="355" y="24"/>
                  <a:pt x="355" y="24"/>
                </a:cubicBezTo>
                <a:cubicBezTo>
                  <a:pt x="359" y="24"/>
                  <a:pt x="359" y="24"/>
                  <a:pt x="359" y="24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71" y="18"/>
                  <a:pt x="371" y="18"/>
                  <a:pt x="371" y="18"/>
                </a:cubicBezTo>
                <a:lnTo>
                  <a:pt x="374" y="24"/>
                </a:lnTo>
                <a:close/>
                <a:moveTo>
                  <a:pt x="364" y="15"/>
                </a:moveTo>
                <a:cubicBezTo>
                  <a:pt x="366" y="9"/>
                  <a:pt x="366" y="9"/>
                  <a:pt x="366" y="9"/>
                </a:cubicBezTo>
                <a:cubicBezTo>
                  <a:pt x="366" y="9"/>
                  <a:pt x="366" y="8"/>
                  <a:pt x="367" y="7"/>
                </a:cubicBezTo>
                <a:cubicBezTo>
                  <a:pt x="367" y="8"/>
                  <a:pt x="367" y="9"/>
                  <a:pt x="368" y="9"/>
                </a:cubicBezTo>
                <a:cubicBezTo>
                  <a:pt x="370" y="15"/>
                  <a:pt x="370" y="15"/>
                  <a:pt x="370" y="15"/>
                </a:cubicBezTo>
                <a:lnTo>
                  <a:pt x="364" y="15"/>
                </a:lnTo>
                <a:close/>
                <a:moveTo>
                  <a:pt x="386" y="24"/>
                </a:moveTo>
                <a:cubicBezTo>
                  <a:pt x="389" y="24"/>
                  <a:pt x="389" y="24"/>
                  <a:pt x="389" y="24"/>
                </a:cubicBezTo>
                <a:cubicBezTo>
                  <a:pt x="389" y="8"/>
                  <a:pt x="389" y="8"/>
                  <a:pt x="389" y="8"/>
                </a:cubicBezTo>
                <a:cubicBezTo>
                  <a:pt x="390" y="9"/>
                  <a:pt x="391" y="9"/>
                  <a:pt x="392" y="10"/>
                </a:cubicBezTo>
                <a:cubicBezTo>
                  <a:pt x="407" y="24"/>
                  <a:pt x="407" y="24"/>
                  <a:pt x="407" y="24"/>
                </a:cubicBezTo>
                <a:cubicBezTo>
                  <a:pt x="407" y="1"/>
                  <a:pt x="407" y="1"/>
                  <a:pt x="407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6"/>
                  <a:pt x="402" y="15"/>
                  <a:pt x="401" y="14"/>
                </a:cubicBezTo>
                <a:cubicBezTo>
                  <a:pt x="386" y="0"/>
                  <a:pt x="386" y="0"/>
                  <a:pt x="386" y="0"/>
                </a:cubicBezTo>
                <a:lnTo>
                  <a:pt x="386" y="24"/>
                </a:lnTo>
                <a:close/>
                <a:moveTo>
                  <a:pt x="418" y="24"/>
                </a:moveTo>
                <a:cubicBezTo>
                  <a:pt x="423" y="24"/>
                  <a:pt x="423" y="24"/>
                  <a:pt x="423" y="24"/>
                </a:cubicBezTo>
                <a:cubicBezTo>
                  <a:pt x="424" y="24"/>
                  <a:pt x="424" y="24"/>
                  <a:pt x="424" y="24"/>
                </a:cubicBezTo>
                <a:cubicBezTo>
                  <a:pt x="428" y="24"/>
                  <a:pt x="431" y="23"/>
                  <a:pt x="433" y="21"/>
                </a:cubicBezTo>
                <a:cubicBezTo>
                  <a:pt x="436" y="19"/>
                  <a:pt x="437" y="16"/>
                  <a:pt x="437" y="12"/>
                </a:cubicBezTo>
                <a:cubicBezTo>
                  <a:pt x="437" y="8"/>
                  <a:pt x="436" y="5"/>
                  <a:pt x="433" y="3"/>
                </a:cubicBezTo>
                <a:cubicBezTo>
                  <a:pt x="430" y="1"/>
                  <a:pt x="427" y="1"/>
                  <a:pt x="423" y="1"/>
                </a:cubicBezTo>
                <a:cubicBezTo>
                  <a:pt x="418" y="1"/>
                  <a:pt x="418" y="1"/>
                  <a:pt x="418" y="1"/>
                </a:cubicBezTo>
                <a:lnTo>
                  <a:pt x="418" y="24"/>
                </a:lnTo>
                <a:close/>
                <a:moveTo>
                  <a:pt x="421" y="20"/>
                </a:moveTo>
                <a:cubicBezTo>
                  <a:pt x="421" y="4"/>
                  <a:pt x="421" y="4"/>
                  <a:pt x="421" y="4"/>
                </a:cubicBezTo>
                <a:cubicBezTo>
                  <a:pt x="423" y="4"/>
                  <a:pt x="423" y="4"/>
                  <a:pt x="423" y="4"/>
                </a:cubicBezTo>
                <a:cubicBezTo>
                  <a:pt x="424" y="4"/>
                  <a:pt x="424" y="4"/>
                  <a:pt x="424" y="4"/>
                </a:cubicBezTo>
                <a:cubicBezTo>
                  <a:pt x="427" y="4"/>
                  <a:pt x="429" y="4"/>
                  <a:pt x="431" y="5"/>
                </a:cubicBezTo>
                <a:cubicBezTo>
                  <a:pt x="433" y="7"/>
                  <a:pt x="433" y="9"/>
                  <a:pt x="433" y="12"/>
                </a:cubicBezTo>
                <a:cubicBezTo>
                  <a:pt x="433" y="15"/>
                  <a:pt x="433" y="17"/>
                  <a:pt x="431" y="19"/>
                </a:cubicBezTo>
                <a:cubicBezTo>
                  <a:pt x="429" y="20"/>
                  <a:pt x="427" y="20"/>
                  <a:pt x="425" y="20"/>
                </a:cubicBezTo>
                <a:cubicBezTo>
                  <a:pt x="423" y="20"/>
                  <a:pt x="423" y="20"/>
                  <a:pt x="423" y="20"/>
                </a:cubicBezTo>
                <a:lnTo>
                  <a:pt x="421" y="20"/>
                </a:lnTo>
                <a:close/>
                <a:moveTo>
                  <a:pt x="467" y="13"/>
                </a:moveTo>
                <a:cubicBezTo>
                  <a:pt x="468" y="13"/>
                  <a:pt x="468" y="13"/>
                  <a:pt x="468" y="13"/>
                </a:cubicBezTo>
                <a:cubicBezTo>
                  <a:pt x="469" y="13"/>
                  <a:pt x="469" y="13"/>
                  <a:pt x="469" y="13"/>
                </a:cubicBezTo>
                <a:cubicBezTo>
                  <a:pt x="471" y="13"/>
                  <a:pt x="473" y="13"/>
                  <a:pt x="475" y="12"/>
                </a:cubicBezTo>
                <a:cubicBezTo>
                  <a:pt x="476" y="11"/>
                  <a:pt x="477" y="9"/>
                  <a:pt x="477" y="7"/>
                </a:cubicBezTo>
                <a:cubicBezTo>
                  <a:pt x="477" y="5"/>
                  <a:pt x="476" y="3"/>
                  <a:pt x="475" y="2"/>
                </a:cubicBezTo>
                <a:cubicBezTo>
                  <a:pt x="473" y="1"/>
                  <a:pt x="471" y="1"/>
                  <a:pt x="469" y="1"/>
                </a:cubicBezTo>
                <a:cubicBezTo>
                  <a:pt x="468" y="1"/>
                  <a:pt x="468" y="1"/>
                  <a:pt x="468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463" y="24"/>
                  <a:pt x="463" y="24"/>
                  <a:pt x="463" y="24"/>
                </a:cubicBezTo>
                <a:cubicBezTo>
                  <a:pt x="467" y="24"/>
                  <a:pt x="467" y="24"/>
                  <a:pt x="467" y="24"/>
                </a:cubicBezTo>
                <a:lnTo>
                  <a:pt x="467" y="13"/>
                </a:lnTo>
                <a:close/>
                <a:moveTo>
                  <a:pt x="467" y="10"/>
                </a:moveTo>
                <a:cubicBezTo>
                  <a:pt x="467" y="4"/>
                  <a:pt x="467" y="4"/>
                  <a:pt x="467" y="4"/>
                </a:cubicBezTo>
                <a:cubicBezTo>
                  <a:pt x="468" y="4"/>
                  <a:pt x="468" y="4"/>
                  <a:pt x="468" y="4"/>
                </a:cubicBezTo>
                <a:cubicBezTo>
                  <a:pt x="471" y="4"/>
                  <a:pt x="473" y="4"/>
                  <a:pt x="473" y="7"/>
                </a:cubicBezTo>
                <a:cubicBezTo>
                  <a:pt x="473" y="10"/>
                  <a:pt x="471" y="10"/>
                  <a:pt x="468" y="10"/>
                </a:cubicBezTo>
                <a:lnTo>
                  <a:pt x="467" y="10"/>
                </a:lnTo>
                <a:close/>
                <a:moveTo>
                  <a:pt x="486" y="24"/>
                </a:moveTo>
                <a:cubicBezTo>
                  <a:pt x="499" y="24"/>
                  <a:pt x="499" y="24"/>
                  <a:pt x="499" y="24"/>
                </a:cubicBezTo>
                <a:cubicBezTo>
                  <a:pt x="499" y="20"/>
                  <a:pt x="499" y="20"/>
                  <a:pt x="499" y="20"/>
                </a:cubicBezTo>
                <a:cubicBezTo>
                  <a:pt x="490" y="20"/>
                  <a:pt x="490" y="20"/>
                  <a:pt x="490" y="20"/>
                </a:cubicBezTo>
                <a:cubicBezTo>
                  <a:pt x="490" y="13"/>
                  <a:pt x="490" y="13"/>
                  <a:pt x="490" y="13"/>
                </a:cubicBezTo>
                <a:cubicBezTo>
                  <a:pt x="499" y="13"/>
                  <a:pt x="499" y="13"/>
                  <a:pt x="499" y="13"/>
                </a:cubicBezTo>
                <a:cubicBezTo>
                  <a:pt x="499" y="10"/>
                  <a:pt x="499" y="10"/>
                  <a:pt x="499" y="10"/>
                </a:cubicBezTo>
                <a:cubicBezTo>
                  <a:pt x="490" y="10"/>
                  <a:pt x="490" y="10"/>
                  <a:pt x="490" y="10"/>
                </a:cubicBezTo>
                <a:cubicBezTo>
                  <a:pt x="490" y="4"/>
                  <a:pt x="490" y="4"/>
                  <a:pt x="490" y="4"/>
                </a:cubicBezTo>
                <a:cubicBezTo>
                  <a:pt x="499" y="4"/>
                  <a:pt x="499" y="4"/>
                  <a:pt x="499" y="4"/>
                </a:cubicBezTo>
                <a:cubicBezTo>
                  <a:pt x="499" y="1"/>
                  <a:pt x="499" y="1"/>
                  <a:pt x="499" y="1"/>
                </a:cubicBezTo>
                <a:cubicBezTo>
                  <a:pt x="486" y="1"/>
                  <a:pt x="486" y="1"/>
                  <a:pt x="486" y="1"/>
                </a:cubicBezTo>
                <a:lnTo>
                  <a:pt x="486" y="24"/>
                </a:lnTo>
                <a:close/>
                <a:moveTo>
                  <a:pt x="533" y="12"/>
                </a:moveTo>
                <a:cubicBezTo>
                  <a:pt x="533" y="9"/>
                  <a:pt x="532" y="6"/>
                  <a:pt x="529" y="4"/>
                </a:cubicBezTo>
                <a:cubicBezTo>
                  <a:pt x="527" y="1"/>
                  <a:pt x="524" y="0"/>
                  <a:pt x="521" y="0"/>
                </a:cubicBezTo>
                <a:cubicBezTo>
                  <a:pt x="517" y="0"/>
                  <a:pt x="514" y="1"/>
                  <a:pt x="512" y="4"/>
                </a:cubicBezTo>
                <a:cubicBezTo>
                  <a:pt x="509" y="6"/>
                  <a:pt x="508" y="9"/>
                  <a:pt x="508" y="12"/>
                </a:cubicBezTo>
                <a:cubicBezTo>
                  <a:pt x="508" y="15"/>
                  <a:pt x="509" y="18"/>
                  <a:pt x="512" y="21"/>
                </a:cubicBezTo>
                <a:cubicBezTo>
                  <a:pt x="514" y="23"/>
                  <a:pt x="517" y="24"/>
                  <a:pt x="521" y="24"/>
                </a:cubicBezTo>
                <a:cubicBezTo>
                  <a:pt x="524" y="24"/>
                  <a:pt x="527" y="23"/>
                  <a:pt x="529" y="21"/>
                </a:cubicBezTo>
                <a:cubicBezTo>
                  <a:pt x="532" y="18"/>
                  <a:pt x="533" y="15"/>
                  <a:pt x="533" y="12"/>
                </a:cubicBezTo>
                <a:moveTo>
                  <a:pt x="529" y="12"/>
                </a:moveTo>
                <a:cubicBezTo>
                  <a:pt x="529" y="14"/>
                  <a:pt x="528" y="17"/>
                  <a:pt x="527" y="18"/>
                </a:cubicBezTo>
                <a:cubicBezTo>
                  <a:pt x="525" y="20"/>
                  <a:pt x="523" y="21"/>
                  <a:pt x="521" y="21"/>
                </a:cubicBezTo>
                <a:cubicBezTo>
                  <a:pt x="518" y="21"/>
                  <a:pt x="516" y="20"/>
                  <a:pt x="515" y="18"/>
                </a:cubicBezTo>
                <a:cubicBezTo>
                  <a:pt x="513" y="17"/>
                  <a:pt x="512" y="14"/>
                  <a:pt x="512" y="12"/>
                </a:cubicBezTo>
                <a:cubicBezTo>
                  <a:pt x="512" y="10"/>
                  <a:pt x="513" y="8"/>
                  <a:pt x="515" y="6"/>
                </a:cubicBezTo>
                <a:cubicBezTo>
                  <a:pt x="516" y="4"/>
                  <a:pt x="518" y="4"/>
                  <a:pt x="521" y="4"/>
                </a:cubicBezTo>
                <a:cubicBezTo>
                  <a:pt x="523" y="4"/>
                  <a:pt x="525" y="4"/>
                  <a:pt x="527" y="6"/>
                </a:cubicBezTo>
                <a:cubicBezTo>
                  <a:pt x="528" y="8"/>
                  <a:pt x="529" y="10"/>
                  <a:pt x="529" y="12"/>
                </a:cubicBezTo>
                <a:moveTo>
                  <a:pt x="547" y="13"/>
                </a:moveTo>
                <a:cubicBezTo>
                  <a:pt x="548" y="13"/>
                  <a:pt x="548" y="13"/>
                  <a:pt x="548" y="13"/>
                </a:cubicBezTo>
                <a:cubicBezTo>
                  <a:pt x="549" y="13"/>
                  <a:pt x="549" y="13"/>
                  <a:pt x="549" y="13"/>
                </a:cubicBezTo>
                <a:cubicBezTo>
                  <a:pt x="551" y="13"/>
                  <a:pt x="553" y="13"/>
                  <a:pt x="555" y="12"/>
                </a:cubicBezTo>
                <a:cubicBezTo>
                  <a:pt x="556" y="11"/>
                  <a:pt x="557" y="9"/>
                  <a:pt x="557" y="7"/>
                </a:cubicBezTo>
                <a:cubicBezTo>
                  <a:pt x="557" y="5"/>
                  <a:pt x="556" y="3"/>
                  <a:pt x="555" y="2"/>
                </a:cubicBezTo>
                <a:cubicBezTo>
                  <a:pt x="553" y="1"/>
                  <a:pt x="551" y="1"/>
                  <a:pt x="549" y="1"/>
                </a:cubicBezTo>
                <a:cubicBezTo>
                  <a:pt x="548" y="1"/>
                  <a:pt x="548" y="1"/>
                  <a:pt x="548" y="1"/>
                </a:cubicBezTo>
                <a:cubicBezTo>
                  <a:pt x="543" y="1"/>
                  <a:pt x="543" y="1"/>
                  <a:pt x="543" y="1"/>
                </a:cubicBezTo>
                <a:cubicBezTo>
                  <a:pt x="543" y="24"/>
                  <a:pt x="543" y="24"/>
                  <a:pt x="543" y="24"/>
                </a:cubicBezTo>
                <a:cubicBezTo>
                  <a:pt x="547" y="24"/>
                  <a:pt x="547" y="24"/>
                  <a:pt x="547" y="24"/>
                </a:cubicBezTo>
                <a:lnTo>
                  <a:pt x="547" y="13"/>
                </a:lnTo>
                <a:close/>
                <a:moveTo>
                  <a:pt x="547" y="10"/>
                </a:moveTo>
                <a:cubicBezTo>
                  <a:pt x="547" y="4"/>
                  <a:pt x="547" y="4"/>
                  <a:pt x="547" y="4"/>
                </a:cubicBezTo>
                <a:cubicBezTo>
                  <a:pt x="548" y="4"/>
                  <a:pt x="548" y="4"/>
                  <a:pt x="548" y="4"/>
                </a:cubicBezTo>
                <a:cubicBezTo>
                  <a:pt x="551" y="4"/>
                  <a:pt x="553" y="4"/>
                  <a:pt x="553" y="7"/>
                </a:cubicBezTo>
                <a:cubicBezTo>
                  <a:pt x="553" y="10"/>
                  <a:pt x="551" y="10"/>
                  <a:pt x="548" y="10"/>
                </a:cubicBezTo>
                <a:lnTo>
                  <a:pt x="547" y="10"/>
                </a:lnTo>
                <a:close/>
                <a:moveTo>
                  <a:pt x="566" y="24"/>
                </a:moveTo>
                <a:cubicBezTo>
                  <a:pt x="578" y="24"/>
                  <a:pt x="578" y="24"/>
                  <a:pt x="578" y="24"/>
                </a:cubicBezTo>
                <a:cubicBezTo>
                  <a:pt x="578" y="20"/>
                  <a:pt x="578" y="20"/>
                  <a:pt x="578" y="20"/>
                </a:cubicBezTo>
                <a:cubicBezTo>
                  <a:pt x="570" y="20"/>
                  <a:pt x="570" y="20"/>
                  <a:pt x="570" y="20"/>
                </a:cubicBezTo>
                <a:cubicBezTo>
                  <a:pt x="570" y="1"/>
                  <a:pt x="570" y="1"/>
                  <a:pt x="570" y="1"/>
                </a:cubicBezTo>
                <a:cubicBezTo>
                  <a:pt x="566" y="1"/>
                  <a:pt x="566" y="1"/>
                  <a:pt x="566" y="1"/>
                </a:cubicBezTo>
                <a:lnTo>
                  <a:pt x="566" y="24"/>
                </a:lnTo>
                <a:close/>
                <a:moveTo>
                  <a:pt x="587" y="24"/>
                </a:moveTo>
                <a:cubicBezTo>
                  <a:pt x="600" y="24"/>
                  <a:pt x="600" y="24"/>
                  <a:pt x="600" y="24"/>
                </a:cubicBezTo>
                <a:cubicBezTo>
                  <a:pt x="600" y="20"/>
                  <a:pt x="600" y="20"/>
                  <a:pt x="600" y="20"/>
                </a:cubicBezTo>
                <a:cubicBezTo>
                  <a:pt x="591" y="20"/>
                  <a:pt x="591" y="20"/>
                  <a:pt x="591" y="20"/>
                </a:cubicBezTo>
                <a:cubicBezTo>
                  <a:pt x="591" y="13"/>
                  <a:pt x="591" y="13"/>
                  <a:pt x="591" y="13"/>
                </a:cubicBezTo>
                <a:cubicBezTo>
                  <a:pt x="600" y="13"/>
                  <a:pt x="600" y="13"/>
                  <a:pt x="600" y="13"/>
                </a:cubicBezTo>
                <a:cubicBezTo>
                  <a:pt x="600" y="10"/>
                  <a:pt x="600" y="10"/>
                  <a:pt x="600" y="10"/>
                </a:cubicBezTo>
                <a:cubicBezTo>
                  <a:pt x="591" y="10"/>
                  <a:pt x="591" y="10"/>
                  <a:pt x="591" y="10"/>
                </a:cubicBezTo>
                <a:cubicBezTo>
                  <a:pt x="591" y="4"/>
                  <a:pt x="591" y="4"/>
                  <a:pt x="591" y="4"/>
                </a:cubicBezTo>
                <a:cubicBezTo>
                  <a:pt x="600" y="4"/>
                  <a:pt x="600" y="4"/>
                  <a:pt x="600" y="4"/>
                </a:cubicBezTo>
                <a:cubicBezTo>
                  <a:pt x="600" y="1"/>
                  <a:pt x="600" y="1"/>
                  <a:pt x="600" y="1"/>
                </a:cubicBezTo>
                <a:cubicBezTo>
                  <a:pt x="587" y="1"/>
                  <a:pt x="587" y="1"/>
                  <a:pt x="587" y="1"/>
                </a:cubicBezTo>
                <a:lnTo>
                  <a:pt x="587" y="2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63513" y="312738"/>
            <a:ext cx="42672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0" dirty="0">
                <a:latin typeface="Arial" pitchFamily="34" charset="0"/>
                <a:cs typeface="Arial" pitchFamily="34" charset="0"/>
              </a:rPr>
              <a:t>Thank you</a:t>
            </a:r>
            <a:endParaRPr lang="en-GB" sz="48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7"/>
          <p:cNvSpPr>
            <a:spLocks noGrp="1"/>
          </p:cNvSpPr>
          <p:nvPr>
            <p:ph type="title"/>
          </p:nvPr>
        </p:nvSpPr>
        <p:spPr bwMode="auto">
          <a:xfrm>
            <a:off x="177800" y="465138"/>
            <a:ext cx="6673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09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4071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66" r:id="rId6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1.e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Word_Document1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 txBox="1">
            <a:spLocks/>
          </p:cNvSpPr>
          <p:nvPr/>
        </p:nvSpPr>
        <p:spPr>
          <a:xfrm>
            <a:off x="224284" y="3021462"/>
            <a:ext cx="7119938" cy="1697037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defRPr/>
            </a:pPr>
            <a:endParaRPr lang="en-US" dirty="0" smtClean="0">
              <a:latin typeface="Arial" pitchFamily="34" charset="0"/>
            </a:endParaRPr>
          </a:p>
          <a:p>
            <a:pPr marL="342900" indent="-342900" eaLnBrk="0" hangingPunct="0">
              <a:defRPr/>
            </a:pPr>
            <a:r>
              <a:rPr lang="en-US" dirty="0" smtClean="0">
                <a:latin typeface="Arial" pitchFamily="34" charset="0"/>
              </a:rPr>
              <a:t>Mandira Singh Shrestha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4334" y="0"/>
            <a:ext cx="6626964" cy="3354765"/>
          </a:xfrm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200" dirty="0" smtClean="0"/>
              <a:t>Satellite rainfall application in the </a:t>
            </a:r>
            <a:r>
              <a:rPr lang="en-US" sz="3200" dirty="0" err="1" smtClean="0"/>
              <a:t>Narayani</a:t>
            </a:r>
            <a:r>
              <a:rPr lang="en-US" sz="3200" dirty="0" smtClean="0"/>
              <a:t> basin</a:t>
            </a:r>
            <a:br>
              <a:rPr lang="en-US" sz="3200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400" dirty="0" smtClean="0"/>
              <a:t>CORDEX South Asia science workshop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dirty="0" smtClean="0"/>
              <a:t>Kathmandu, Nepal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2000" dirty="0" smtClean="0"/>
              <a:t>27-30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August 2013</a:t>
            </a:r>
            <a:endParaRPr lang="en-US" sz="20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Input data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  <a:buSzPct val="100000"/>
              <a:buNone/>
            </a:pPr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Spatial datasets</a:t>
            </a:r>
          </a:p>
          <a:p>
            <a:pPr>
              <a:buClr>
                <a:schemeClr val="tx2"/>
              </a:buClr>
              <a:buSzPct val="100000"/>
              <a:buFont typeface="Symbol" pitchFamily="18" charset="2"/>
              <a:buChar char="·"/>
            </a:pP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Digital Elevation Model:  Hydro 1k DEM</a:t>
            </a:r>
          </a:p>
          <a:p>
            <a:pPr>
              <a:buClr>
                <a:schemeClr val="tx2"/>
              </a:buClr>
              <a:buSzPct val="100000"/>
              <a:buFont typeface="Symbol" pitchFamily="18" charset="2"/>
              <a:buChar char="·"/>
            </a:pP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Soil data (FAO)</a:t>
            </a:r>
          </a:p>
          <a:p>
            <a:pPr>
              <a:buClr>
                <a:schemeClr val="tx2"/>
              </a:buClr>
              <a:buSzPct val="100000"/>
              <a:buFont typeface="Symbol" pitchFamily="18" charset="2"/>
              <a:buChar char="·"/>
            </a:pPr>
            <a:r>
              <a:rPr lang="en-US" sz="2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Landcover</a:t>
            </a: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(USGS)</a:t>
            </a:r>
          </a:p>
          <a:p>
            <a:pPr>
              <a:buClr>
                <a:schemeClr val="tx2"/>
              </a:buClr>
              <a:buSzPct val="100000"/>
              <a:buFont typeface="Symbol" pitchFamily="18" charset="2"/>
              <a:buChar char="·"/>
            </a:pPr>
            <a:endParaRPr lang="en-US" sz="20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buClr>
                <a:schemeClr val="tx2"/>
              </a:buClr>
              <a:buSzPct val="100000"/>
              <a:buNone/>
            </a:pPr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Dynamic datasets (daily time series)</a:t>
            </a:r>
          </a:p>
          <a:p>
            <a:pPr>
              <a:buClr>
                <a:schemeClr val="tx2"/>
              </a:buClr>
              <a:buSzPct val="100000"/>
              <a:buFont typeface="Symbol" pitchFamily="18" charset="2"/>
              <a:buChar char="·"/>
            </a:pP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Satellite rainfall estimates: NOAA CPC_RFE2.0 rainfall estimates</a:t>
            </a:r>
          </a:p>
          <a:p>
            <a:pPr lvl="1">
              <a:buClr>
                <a:schemeClr val="tx2"/>
              </a:buClr>
              <a:buSzPct val="100000"/>
              <a:buNone/>
            </a:pP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Period: 2003 – 2004 </a:t>
            </a:r>
          </a:p>
          <a:p>
            <a:pPr>
              <a:buClr>
                <a:schemeClr val="tx2"/>
              </a:buClr>
              <a:buSzPct val="100000"/>
              <a:buFont typeface="Symbol" pitchFamily="18" charset="2"/>
              <a:buChar char="·"/>
            </a:pP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Gauge observed rainfall (DHM)</a:t>
            </a:r>
          </a:p>
          <a:p>
            <a:pPr>
              <a:buClr>
                <a:schemeClr val="tx2"/>
              </a:buClr>
              <a:buSzPct val="100000"/>
              <a:buFont typeface="Symbol" pitchFamily="18" charset="2"/>
              <a:buChar char="·"/>
            </a:pPr>
            <a:r>
              <a:rPr 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Discharge data – period of record 1964-2006 (DHM)</a:t>
            </a: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Rainfall bias: </a:t>
            </a:r>
            <a:r>
              <a:rPr lang="en-US" sz="3200" b="0" dirty="0" err="1" smtClean="0"/>
              <a:t>Narayani</a:t>
            </a:r>
            <a:endParaRPr lang="en-US" sz="3200" b="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002" y="1567542"/>
            <a:ext cx="7072656" cy="542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err="1" smtClean="0"/>
              <a:t>Intercomparison</a:t>
            </a:r>
            <a:endParaRPr lang="en-US" sz="3200" b="0" dirty="0"/>
          </a:p>
        </p:txBody>
      </p:sp>
      <p:pic>
        <p:nvPicPr>
          <p:cNvPr id="4" name="Content Placeholder 3" descr="NarGSMapJJ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972" t="17442" r="6922" b="14405"/>
          <a:stretch>
            <a:fillRect/>
          </a:stretch>
        </p:blipFill>
        <p:spPr>
          <a:xfrm>
            <a:off x="60960" y="2450592"/>
            <a:ext cx="3011424" cy="3084576"/>
          </a:xfrm>
        </p:spPr>
      </p:pic>
      <p:pic>
        <p:nvPicPr>
          <p:cNvPr id="7" name="Picture 6" descr="NarRfeJJAS.jpg"/>
          <p:cNvPicPr>
            <a:picLocks noChangeAspect="1"/>
          </p:cNvPicPr>
          <p:nvPr/>
        </p:nvPicPr>
        <p:blipFill>
          <a:blip r:embed="rId3" cstate="print"/>
          <a:srcRect l="8146" t="17853" r="7142" b="14877"/>
          <a:stretch>
            <a:fillRect/>
          </a:stretch>
        </p:blipFill>
        <p:spPr>
          <a:xfrm>
            <a:off x="3035808" y="2487168"/>
            <a:ext cx="2950464" cy="3032097"/>
          </a:xfrm>
          <a:prstGeom prst="rect">
            <a:avLst/>
          </a:prstGeom>
        </p:spPr>
      </p:pic>
      <p:pic>
        <p:nvPicPr>
          <p:cNvPr id="8" name="Picture 7" descr="NarObsJJAS.jpg"/>
          <p:cNvPicPr>
            <a:picLocks noChangeAspect="1"/>
          </p:cNvPicPr>
          <p:nvPr/>
        </p:nvPicPr>
        <p:blipFill>
          <a:blip r:embed="rId4" cstate="print"/>
          <a:srcRect l="7400" t="17157" r="6105" b="14725"/>
          <a:stretch>
            <a:fillRect/>
          </a:stretch>
        </p:blipFill>
        <p:spPr>
          <a:xfrm>
            <a:off x="5998464" y="2438400"/>
            <a:ext cx="3048000" cy="31063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0832" y="1755648"/>
            <a:ext cx="774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Accumulated June, July, August and September rainfall for 2003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annual rainfall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991" y="1204956"/>
            <a:ext cx="7690328" cy="599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960438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dirty="0" err="1" smtClean="0"/>
              <a:t>GeoSFM</a:t>
            </a:r>
            <a:r>
              <a:rPr lang="en-US" dirty="0" smtClean="0"/>
              <a:t> model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smtClean="0"/>
              <a:t>overview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079" y="1694646"/>
            <a:ext cx="8248650" cy="4572000"/>
          </a:xfrm>
          <a:noFill/>
        </p:spPr>
        <p:txBody>
          <a:bodyPr lIns="90488" tIns="44450" rIns="90488" bIns="44450"/>
          <a:lstStyle/>
          <a:p>
            <a:pPr lvl="1" eaLnBrk="1" hangingPunct="1">
              <a:lnSpc>
                <a:spcPct val="90000"/>
              </a:lnSpc>
              <a:spcAft>
                <a:spcPct val="10000"/>
              </a:spcAft>
              <a:buClr>
                <a:srgbClr val="FF0000"/>
              </a:buClr>
              <a:buSzPct val="90000"/>
              <a:buNone/>
            </a:pPr>
            <a:endParaRPr lang="en-US" sz="2200" dirty="0" smtClean="0">
              <a:solidFill>
                <a:schemeClr val="tx2">
                  <a:lumMod val="90000"/>
                  <a:lumOff val="10000"/>
                </a:schemeClr>
              </a:solidFill>
              <a:latin typeface="Univers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tx2"/>
              </a:buClr>
              <a:buSzPct val="100000"/>
              <a:buFont typeface="Symbol" pitchFamily="18" charset="2"/>
              <a:buChar char="·"/>
            </a:pPr>
            <a:r>
              <a:rPr lang="en-GB" sz="24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GeoSFM</a:t>
            </a:r>
            <a:r>
              <a:rPr lang="en-GB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simulates the dynamics of runoff processes by using remotely sensed and widely available global datasets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tx2"/>
              </a:buClr>
              <a:buSzPct val="100000"/>
              <a:buFont typeface="Symbol" pitchFamily="18" charset="2"/>
              <a:buChar char="·"/>
            </a:pPr>
            <a:endParaRPr lang="en-US" sz="24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tx2"/>
              </a:buClr>
              <a:buSzPct val="100000"/>
              <a:buFont typeface="Symbol" pitchFamily="18" charset="2"/>
              <a:buChar char="·"/>
            </a:pPr>
            <a:r>
              <a:rPr lang="en-US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Univers" pitchFamily="34" charset="0"/>
              </a:rPr>
              <a:t>Catchment scale modeling framework </a:t>
            </a:r>
          </a:p>
          <a:p>
            <a:pPr lvl="1" eaLnBrk="1" hangingPunct="1">
              <a:lnSpc>
                <a:spcPct val="90000"/>
              </a:lnSpc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Univers" pitchFamily="34" charset="0"/>
              </a:rPr>
              <a:t>Semi-distributed hydrologic model</a:t>
            </a:r>
          </a:p>
          <a:p>
            <a:pPr lvl="1" eaLnBrk="1" hangingPunct="1">
              <a:lnSpc>
                <a:spcPct val="90000"/>
              </a:lnSpc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Univers" pitchFamily="34" charset="0"/>
              </a:rPr>
              <a:t>Inputs aggregated to the catchment level</a:t>
            </a: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tx2"/>
              </a:buClr>
              <a:buSzPct val="100000"/>
              <a:buFont typeface="Symbol" pitchFamily="18" charset="2"/>
              <a:buChar char="·"/>
            </a:pPr>
            <a:endParaRPr lang="en-US" sz="2200" dirty="0" smtClean="0">
              <a:solidFill>
                <a:schemeClr val="tx2">
                  <a:lumMod val="90000"/>
                  <a:lumOff val="10000"/>
                </a:schemeClr>
              </a:solidFill>
              <a:latin typeface="Univers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10000"/>
              </a:spcAft>
              <a:buClr>
                <a:schemeClr val="tx2"/>
              </a:buClr>
              <a:buSzPct val="100000"/>
              <a:buFont typeface="Symbol" pitchFamily="18" charset="2"/>
              <a:buChar char="·"/>
            </a:pPr>
            <a:r>
              <a:rPr lang="en-US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Univers" pitchFamily="34" charset="0"/>
              </a:rPr>
              <a:t>GIS based Modeling </a:t>
            </a:r>
          </a:p>
          <a:p>
            <a:pPr lvl="1" eaLnBrk="1" hangingPunct="1">
              <a:lnSpc>
                <a:spcPct val="90000"/>
              </a:lnSpc>
              <a:spcAft>
                <a:spcPct val="1000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Univers" pitchFamily="34" charset="0"/>
              </a:rPr>
              <a:t>ArcView</a:t>
            </a:r>
            <a:r>
              <a:rPr lang="en-US" sz="2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Univers" pitchFamily="34" charset="0"/>
              </a:rPr>
              <a:t> 3.0 environment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779" y="446964"/>
            <a:ext cx="6400800" cy="1143000"/>
          </a:xfrm>
        </p:spPr>
        <p:txBody>
          <a:bodyPr/>
          <a:lstStyle/>
          <a:p>
            <a:r>
              <a:rPr lang="en-US" sz="3200" b="0" dirty="0" err="1" smtClean="0"/>
              <a:t>GeoSFM</a:t>
            </a:r>
            <a:r>
              <a:rPr lang="en-US" sz="3200" b="0" dirty="0" smtClean="0"/>
              <a:t> model framework</a:t>
            </a:r>
          </a:p>
        </p:txBody>
      </p:sp>
      <p:sp>
        <p:nvSpPr>
          <p:cNvPr id="43011" name="Line 8"/>
          <p:cNvSpPr>
            <a:spLocks noChangeShapeType="1"/>
          </p:cNvSpPr>
          <p:nvPr/>
        </p:nvSpPr>
        <p:spPr bwMode="auto">
          <a:xfrm flipH="1">
            <a:off x="2362200" y="3962400"/>
            <a:ext cx="381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45664" y="1858745"/>
            <a:ext cx="7104063" cy="4357688"/>
            <a:chOff x="772869" y="1371600"/>
            <a:chExt cx="8245928" cy="5257800"/>
          </a:xfrm>
        </p:grpSpPr>
        <p:sp>
          <p:nvSpPr>
            <p:cNvPr id="63493" name="AutoShape 16"/>
            <p:cNvSpPr>
              <a:spLocks noChangeArrowheads="1"/>
            </p:cNvSpPr>
            <p:nvPr/>
          </p:nvSpPr>
          <p:spPr bwMode="auto">
            <a:xfrm>
              <a:off x="2742679" y="2515100"/>
              <a:ext cx="4192063" cy="2970800"/>
            </a:xfrm>
            <a:prstGeom prst="flowChartMultidocumen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b="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Hydrologic </a:t>
              </a:r>
              <a:r>
                <a:rPr lang="en-US" b="0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simulation</a:t>
              </a:r>
              <a:endParaRPr lang="en-US" b="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>
                <a:defRPr/>
              </a:pPr>
              <a:r>
                <a:rPr lang="en-US" sz="1600" b="0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Terrain </a:t>
              </a:r>
              <a:r>
                <a:rPr lang="en-US" sz="1600" b="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a</a:t>
              </a:r>
              <a:r>
                <a:rPr lang="en-US" sz="1600" b="0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nalysis</a:t>
              </a:r>
              <a:endParaRPr lang="en-US" sz="1600" b="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>
                <a:defRPr/>
              </a:pPr>
              <a:r>
                <a:rPr lang="en-US" sz="1600" b="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Basin </a:t>
              </a:r>
              <a:r>
                <a:rPr lang="en-US" sz="1600" b="0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characteristics</a:t>
              </a:r>
              <a:endParaRPr lang="en-US" sz="1600" b="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>
                <a:defRPr/>
              </a:pPr>
              <a:r>
                <a:rPr lang="en-US" sz="1600" b="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Basin </a:t>
              </a:r>
              <a:r>
                <a:rPr lang="en-US" sz="1600" b="0" dirty="0" smtClean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response</a:t>
              </a:r>
              <a:endParaRPr lang="en-US" sz="1600" b="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>
                <a:defRPr/>
              </a:pPr>
              <a:r>
                <a:rPr lang="en-US" sz="1600" b="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Soil water balance</a:t>
              </a:r>
            </a:p>
            <a:p>
              <a:pPr algn="ctr">
                <a:defRPr/>
              </a:pPr>
              <a:r>
                <a:rPr lang="en-US" sz="1600" b="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Streamflow generation</a:t>
              </a:r>
            </a:p>
          </p:txBody>
        </p:sp>
        <p:sp>
          <p:nvSpPr>
            <p:cNvPr id="43014" name="AutoShape 4"/>
            <p:cNvSpPr>
              <a:spLocks noChangeArrowheads="1"/>
            </p:cNvSpPr>
            <p:nvPr/>
          </p:nvSpPr>
          <p:spPr bwMode="auto">
            <a:xfrm>
              <a:off x="2819400" y="1371600"/>
              <a:ext cx="3124200" cy="914400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200" b="0" dirty="0">
                  <a:solidFill>
                    <a:srgbClr val="FFFF66"/>
                  </a:solidFill>
                </a:rPr>
                <a:t>Semi </a:t>
              </a:r>
              <a:r>
                <a:rPr lang="en-US" sz="2200" b="0" dirty="0" smtClean="0">
                  <a:solidFill>
                    <a:srgbClr val="FFFF66"/>
                  </a:solidFill>
                </a:rPr>
                <a:t>distributed </a:t>
              </a:r>
              <a:endParaRPr lang="en-US" sz="2200" b="0" dirty="0">
                <a:solidFill>
                  <a:srgbClr val="FFFF66"/>
                </a:solidFill>
              </a:endParaRPr>
            </a:p>
            <a:p>
              <a:pPr algn="ctr"/>
              <a:r>
                <a:rPr lang="en-US" sz="2200" b="0" dirty="0">
                  <a:solidFill>
                    <a:srgbClr val="FFFF66"/>
                  </a:solidFill>
                </a:rPr>
                <a:t>h</a:t>
              </a:r>
              <a:r>
                <a:rPr lang="en-US" sz="2200" b="0" dirty="0" smtClean="0">
                  <a:solidFill>
                    <a:srgbClr val="FFFF66"/>
                  </a:solidFill>
                </a:rPr>
                <a:t>ydrologic </a:t>
              </a:r>
              <a:r>
                <a:rPr lang="en-US" sz="2200" b="0" dirty="0">
                  <a:solidFill>
                    <a:srgbClr val="FFFF66"/>
                  </a:solidFill>
                </a:rPr>
                <a:t>m</a:t>
              </a:r>
              <a:r>
                <a:rPr lang="en-US" sz="2200" b="0" dirty="0" smtClean="0">
                  <a:solidFill>
                    <a:srgbClr val="FFFF66"/>
                  </a:solidFill>
                </a:rPr>
                <a:t>odel</a:t>
              </a:r>
              <a:endParaRPr lang="en-US" sz="2200" b="0" dirty="0">
                <a:solidFill>
                  <a:srgbClr val="FFFF66"/>
                </a:solidFill>
              </a:endParaRPr>
            </a:p>
          </p:txBody>
        </p:sp>
        <p:sp>
          <p:nvSpPr>
            <p:cNvPr id="43015" name="Line 5"/>
            <p:cNvSpPr>
              <a:spLocks noChangeShapeType="1"/>
            </p:cNvSpPr>
            <p:nvPr/>
          </p:nvSpPr>
          <p:spPr bwMode="auto">
            <a:xfrm>
              <a:off x="4495800" y="2306337"/>
              <a:ext cx="0" cy="609600"/>
            </a:xfrm>
            <a:prstGeom prst="line">
              <a:avLst/>
            </a:prstGeom>
            <a:noFill/>
            <a:ln w="25400">
              <a:solidFill>
                <a:srgbClr val="06145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Line 7"/>
            <p:cNvSpPr>
              <a:spLocks noChangeShapeType="1"/>
            </p:cNvSpPr>
            <p:nvPr/>
          </p:nvSpPr>
          <p:spPr bwMode="auto">
            <a:xfrm>
              <a:off x="2987010" y="3623750"/>
              <a:ext cx="3125160" cy="0"/>
            </a:xfrm>
            <a:prstGeom prst="line">
              <a:avLst/>
            </a:prstGeom>
            <a:noFill/>
            <a:ln w="19050">
              <a:solidFill>
                <a:schemeClr val="tx2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17" name="AutoShape 9"/>
            <p:cNvSpPr>
              <a:spLocks noChangeArrowheads="1"/>
            </p:cNvSpPr>
            <p:nvPr/>
          </p:nvSpPr>
          <p:spPr bwMode="auto">
            <a:xfrm>
              <a:off x="772869" y="3428999"/>
              <a:ext cx="1589331" cy="1692921"/>
            </a:xfrm>
            <a:prstGeom prst="roundRect">
              <a:avLst>
                <a:gd name="adj" fmla="val 16667"/>
              </a:avLst>
            </a:prstGeom>
            <a:solidFill>
              <a:srgbClr val="D8F29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 dirty="0">
                  <a:solidFill>
                    <a:srgbClr val="020616"/>
                  </a:solidFill>
                </a:rPr>
                <a:t>Inputs</a:t>
              </a:r>
            </a:p>
            <a:p>
              <a:pPr algn="ctr"/>
              <a:endParaRPr lang="en-US" sz="1600" b="0" dirty="0">
                <a:solidFill>
                  <a:srgbClr val="020616"/>
                </a:solidFill>
              </a:endParaRPr>
            </a:p>
            <a:p>
              <a:pPr algn="ctr"/>
              <a:r>
                <a:rPr lang="en-US" sz="1600" b="0" dirty="0">
                  <a:solidFill>
                    <a:srgbClr val="020616"/>
                  </a:solidFill>
                </a:rPr>
                <a:t>Precipitation</a:t>
              </a:r>
            </a:p>
            <a:p>
              <a:pPr algn="ctr"/>
              <a:r>
                <a:rPr lang="en-US" sz="1600" b="0" dirty="0">
                  <a:solidFill>
                    <a:srgbClr val="020616"/>
                  </a:solidFill>
                </a:rPr>
                <a:t>PET</a:t>
              </a:r>
            </a:p>
          </p:txBody>
        </p:sp>
        <p:sp>
          <p:nvSpPr>
            <p:cNvPr id="43018" name="AutoShape 11"/>
            <p:cNvSpPr>
              <a:spLocks noChangeArrowheads="1"/>
            </p:cNvSpPr>
            <p:nvPr/>
          </p:nvSpPr>
          <p:spPr bwMode="auto">
            <a:xfrm>
              <a:off x="2819399" y="5715000"/>
              <a:ext cx="3827835" cy="914400"/>
            </a:xfrm>
            <a:prstGeom prst="roundRect">
              <a:avLst>
                <a:gd name="adj" fmla="val 16667"/>
              </a:avLst>
            </a:prstGeom>
            <a:solidFill>
              <a:srgbClr val="D8F29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 dirty="0">
                  <a:solidFill>
                    <a:srgbClr val="020616"/>
                  </a:solidFill>
                </a:rPr>
                <a:t>Spatial </a:t>
              </a:r>
              <a:r>
                <a:rPr lang="en-US" sz="1600" b="0" dirty="0" smtClean="0">
                  <a:solidFill>
                    <a:srgbClr val="020616"/>
                  </a:solidFill>
                </a:rPr>
                <a:t>information </a:t>
              </a:r>
              <a:r>
                <a:rPr lang="en-US" sz="1600" b="0" dirty="0">
                  <a:solidFill>
                    <a:srgbClr val="020616"/>
                  </a:solidFill>
                </a:rPr>
                <a:t>d</a:t>
              </a:r>
              <a:r>
                <a:rPr lang="en-US" sz="1600" b="0" dirty="0" smtClean="0">
                  <a:solidFill>
                    <a:srgbClr val="020616"/>
                  </a:solidFill>
                </a:rPr>
                <a:t>atabase</a:t>
              </a:r>
              <a:endParaRPr lang="en-US" sz="1600" b="0" dirty="0">
                <a:solidFill>
                  <a:srgbClr val="020616"/>
                </a:solidFill>
              </a:endParaRPr>
            </a:p>
            <a:p>
              <a:pPr algn="ctr"/>
              <a:r>
                <a:rPr lang="en-US" sz="1600" b="0" dirty="0">
                  <a:solidFill>
                    <a:srgbClr val="020616"/>
                  </a:solidFill>
                </a:rPr>
                <a:t>DEM, Soil, </a:t>
              </a:r>
              <a:r>
                <a:rPr lang="en-US" sz="1600" b="0" dirty="0" err="1">
                  <a:solidFill>
                    <a:srgbClr val="020616"/>
                  </a:solidFill>
                </a:rPr>
                <a:t>Landcover</a:t>
              </a:r>
              <a:endParaRPr lang="en-US" sz="1600" b="0" dirty="0">
                <a:solidFill>
                  <a:srgbClr val="020616"/>
                </a:solidFill>
              </a:endParaRPr>
            </a:p>
          </p:txBody>
        </p:sp>
        <p:sp>
          <p:nvSpPr>
            <p:cNvPr id="43019" name="Line 12"/>
            <p:cNvSpPr>
              <a:spLocks noChangeShapeType="1"/>
            </p:cNvSpPr>
            <p:nvPr/>
          </p:nvSpPr>
          <p:spPr bwMode="auto">
            <a:xfrm>
              <a:off x="6947634" y="3200400"/>
              <a:ext cx="5334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AutoShape 13"/>
            <p:cNvSpPr>
              <a:spLocks noChangeArrowheads="1"/>
            </p:cNvSpPr>
            <p:nvPr/>
          </p:nvSpPr>
          <p:spPr bwMode="auto">
            <a:xfrm>
              <a:off x="7467600" y="2286000"/>
              <a:ext cx="1551197" cy="2072282"/>
            </a:xfrm>
            <a:prstGeom prst="roundRect">
              <a:avLst>
                <a:gd name="adj" fmla="val 16667"/>
              </a:avLst>
            </a:prstGeom>
            <a:solidFill>
              <a:srgbClr val="D8F29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 dirty="0">
                  <a:solidFill>
                    <a:srgbClr val="020616"/>
                  </a:solidFill>
                </a:rPr>
                <a:t>Outputs</a:t>
              </a:r>
            </a:p>
            <a:p>
              <a:pPr algn="ctr"/>
              <a:endParaRPr lang="en-US" sz="1600" b="0" dirty="0">
                <a:solidFill>
                  <a:srgbClr val="020616"/>
                </a:solidFill>
              </a:endParaRPr>
            </a:p>
            <a:p>
              <a:pPr algn="ctr"/>
              <a:r>
                <a:rPr lang="en-US" sz="1600" b="0" dirty="0">
                  <a:solidFill>
                    <a:srgbClr val="020616"/>
                  </a:solidFill>
                </a:rPr>
                <a:t>Discharge</a:t>
              </a:r>
            </a:p>
            <a:p>
              <a:pPr algn="ctr"/>
              <a:r>
                <a:rPr lang="en-US" sz="1600" b="0" dirty="0">
                  <a:solidFill>
                    <a:srgbClr val="020616"/>
                  </a:solidFill>
                </a:rPr>
                <a:t>Soil </a:t>
              </a:r>
              <a:r>
                <a:rPr lang="en-US" sz="1600" b="0" dirty="0" smtClean="0">
                  <a:solidFill>
                    <a:srgbClr val="020616"/>
                  </a:solidFill>
                </a:rPr>
                <a:t>moisture</a:t>
              </a:r>
              <a:endParaRPr lang="en-US" sz="1600" b="0" dirty="0">
                <a:solidFill>
                  <a:srgbClr val="020616"/>
                </a:solidFill>
              </a:endParaRPr>
            </a:p>
          </p:txBody>
        </p:sp>
        <p:sp>
          <p:nvSpPr>
            <p:cNvPr id="43021" name="Line 14"/>
            <p:cNvSpPr>
              <a:spLocks noChangeShapeType="1"/>
            </p:cNvSpPr>
            <p:nvPr/>
          </p:nvSpPr>
          <p:spPr bwMode="auto">
            <a:xfrm>
              <a:off x="2362200" y="3962400"/>
              <a:ext cx="3810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Line 15"/>
            <p:cNvSpPr>
              <a:spLocks noChangeShapeType="1"/>
            </p:cNvSpPr>
            <p:nvPr/>
          </p:nvSpPr>
          <p:spPr bwMode="auto">
            <a:xfrm flipV="1">
              <a:off x="4876800" y="5181600"/>
              <a:ext cx="0" cy="5334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18794" y="4469958"/>
            <a:ext cx="3725206" cy="2180896"/>
          </a:xfrm>
        </p:spPr>
        <p:txBody>
          <a:bodyPr/>
          <a:lstStyle/>
          <a:p>
            <a:r>
              <a:rPr lang="en-US" sz="1400" dirty="0" smtClean="0">
                <a:solidFill>
                  <a:srgbClr val="000066"/>
                </a:solidFill>
              </a:rPr>
              <a:t>Semi-distributed, physically based hydrologic model</a:t>
            </a:r>
          </a:p>
          <a:p>
            <a:r>
              <a:rPr lang="en-US" sz="1400" dirty="0" smtClean="0">
                <a:solidFill>
                  <a:srgbClr val="000066"/>
                </a:solidFill>
              </a:rPr>
              <a:t>Simulates runoff process using remotely sensed data and global datasets</a:t>
            </a:r>
          </a:p>
          <a:p>
            <a:r>
              <a:rPr lang="en-US" sz="1400" dirty="0" smtClean="0">
                <a:solidFill>
                  <a:srgbClr val="000066"/>
                </a:solidFill>
              </a:rPr>
              <a:t>Graphical user interface within GIS for model input and visualization (</a:t>
            </a:r>
            <a:r>
              <a:rPr lang="en-US" sz="1400" dirty="0" err="1" smtClean="0">
                <a:solidFill>
                  <a:srgbClr val="000066"/>
                </a:solidFill>
              </a:rPr>
              <a:t>ArcView</a:t>
            </a:r>
            <a:r>
              <a:rPr lang="en-US" sz="1400" dirty="0" smtClean="0">
                <a:solidFill>
                  <a:srgbClr val="000066"/>
                </a:solidFill>
              </a:rPr>
              <a:t> version 3.x with the Spatial Analyst Extension)</a:t>
            </a:r>
          </a:p>
          <a:p>
            <a:endParaRPr lang="en-US" sz="2200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4720"/>
            <a:ext cx="6851176" cy="1143000"/>
          </a:xfrm>
        </p:spPr>
        <p:txBody>
          <a:bodyPr/>
          <a:lstStyle/>
          <a:p>
            <a:r>
              <a:rPr lang="en-US" sz="3200" b="0" dirty="0" err="1" smtClean="0">
                <a:solidFill>
                  <a:srgbClr val="FFFFFF"/>
                </a:solidFill>
                <a:latin typeface="+mn-lt"/>
              </a:rPr>
              <a:t>GeoSpatial</a:t>
            </a:r>
            <a:r>
              <a:rPr lang="en-US" sz="3200" b="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200" b="0" dirty="0" err="1" smtClean="0">
                <a:solidFill>
                  <a:srgbClr val="FFFFFF"/>
                </a:solidFill>
                <a:latin typeface="+mn-lt"/>
              </a:rPr>
              <a:t>streamflow</a:t>
            </a:r>
            <a:r>
              <a:rPr lang="en-US" sz="3200" b="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200" b="0" dirty="0" err="1" smtClean="0">
                <a:solidFill>
                  <a:srgbClr val="FFFFFF"/>
                </a:solidFill>
                <a:latin typeface="+mn-lt"/>
              </a:rPr>
              <a:t>modelling</a:t>
            </a:r>
            <a:r>
              <a:rPr lang="en-US" sz="3200" b="0" dirty="0" smtClean="0">
                <a:solidFill>
                  <a:srgbClr val="FFFFFF"/>
                </a:solidFill>
                <a:latin typeface="+mn-lt"/>
              </a:rPr>
              <a:t> for flood risk monitoring</a:t>
            </a:r>
            <a:endParaRPr lang="en-US" sz="3200" b="0" dirty="0" smtClean="0">
              <a:latin typeface="+mn-lt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25438" y="1651380"/>
            <a:ext cx="2514600" cy="492684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GIS Preprocessing</a:t>
            </a: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3077" name="Picture 6" descr="pet1"/>
          <p:cNvPicPr>
            <a:picLocks noChangeAspect="1" noChangeArrowheads="1"/>
          </p:cNvPicPr>
          <p:nvPr/>
        </p:nvPicPr>
        <p:blipFill>
          <a:blip r:embed="rId3" cstate="print"/>
          <a:srcRect l="22917" t="28906" r="18750" b="26563"/>
          <a:stretch>
            <a:fillRect/>
          </a:stretch>
        </p:blipFill>
        <p:spPr bwMode="auto">
          <a:xfrm>
            <a:off x="539750" y="3239117"/>
            <a:ext cx="60801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soils"/>
          <p:cNvPicPr>
            <a:picLocks noChangeAspect="1" noChangeArrowheads="1"/>
          </p:cNvPicPr>
          <p:nvPr/>
        </p:nvPicPr>
        <p:blipFill>
          <a:blip r:embed="rId4" cstate="print"/>
          <a:srcRect l="12500" t="17708" r="9375" b="11458"/>
          <a:stretch>
            <a:fillRect/>
          </a:stretch>
        </p:blipFill>
        <p:spPr bwMode="auto">
          <a:xfrm>
            <a:off x="422584" y="4214218"/>
            <a:ext cx="7826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1360488" y="2070364"/>
            <a:ext cx="1371600" cy="930275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Satellite</a:t>
            </a:r>
          </a:p>
          <a:p>
            <a:pPr>
              <a:spcBef>
                <a:spcPct val="5000"/>
              </a:spcBef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Rainfall Estimates</a:t>
            </a: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1331913" y="3266413"/>
            <a:ext cx="1371600" cy="64135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GDAS PET Fields</a:t>
            </a: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1331913" y="4141193"/>
            <a:ext cx="1371600" cy="64135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FAO Soil Data</a:t>
            </a: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1362406" y="4941338"/>
            <a:ext cx="1371600" cy="64135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Land Use/ Land Cover</a:t>
            </a:r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1362406" y="5682106"/>
            <a:ext cx="1371600" cy="64135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DEM</a:t>
            </a:r>
          </a:p>
        </p:txBody>
      </p:sp>
      <p:pic>
        <p:nvPicPr>
          <p:cNvPr id="3084" name="Picture 13" descr="April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2093845"/>
            <a:ext cx="6477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4" descr="Landc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369" y="5009578"/>
            <a:ext cx="86518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Text Box 15"/>
          <p:cNvSpPr txBox="1">
            <a:spLocks noChangeArrowheads="1"/>
          </p:cNvSpPr>
          <p:nvPr/>
        </p:nvSpPr>
        <p:spPr bwMode="auto">
          <a:xfrm>
            <a:off x="3203575" y="1828800"/>
            <a:ext cx="2808288" cy="7699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Processing and Analyzing</a:t>
            </a:r>
          </a:p>
        </p:txBody>
      </p:sp>
      <p:sp>
        <p:nvSpPr>
          <p:cNvPr id="3087" name="AutoShape 16"/>
          <p:cNvSpPr>
            <a:spLocks noChangeArrowheads="1"/>
          </p:cNvSpPr>
          <p:nvPr/>
        </p:nvSpPr>
        <p:spPr bwMode="auto">
          <a:xfrm>
            <a:off x="2819400" y="3206750"/>
            <a:ext cx="381000" cy="228600"/>
          </a:xfrm>
          <a:prstGeom prst="rightArrow">
            <a:avLst>
              <a:gd name="adj1" fmla="val 50000"/>
              <a:gd name="adj2" fmla="val 22801"/>
            </a:avLst>
          </a:prstGeom>
          <a:solidFill>
            <a:srgbClr val="CC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88" name="Picture 17"/>
          <p:cNvPicPr>
            <a:picLocks noChangeAspect="1" noChangeArrowheads="1"/>
          </p:cNvPicPr>
          <p:nvPr/>
        </p:nvPicPr>
        <p:blipFill>
          <a:blip r:embed="rId7" cstate="print"/>
          <a:srcRect l="34244" t="2759" r="44055" b="68576"/>
          <a:stretch>
            <a:fillRect/>
          </a:stretch>
        </p:blipFill>
        <p:spPr bwMode="auto">
          <a:xfrm>
            <a:off x="3203575" y="2605088"/>
            <a:ext cx="27368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8" descr="fin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306763"/>
            <a:ext cx="2843213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54665" y="5721154"/>
          <a:ext cx="863600" cy="579438"/>
        </p:xfrm>
        <a:graphic>
          <a:graphicData uri="http://schemas.openxmlformats.org/presentationml/2006/ole">
            <p:oleObj spid="_x0000_s90114" name="Image" r:id="rId9" imgW="8622222" imgH="3911111" progId="Photoshop.Image.7">
              <p:embed/>
            </p:oleObj>
          </a:graphicData>
        </a:graphic>
      </p:graphicFrame>
      <p:sp>
        <p:nvSpPr>
          <p:cNvPr id="3090" name="AutoShape 20"/>
          <p:cNvSpPr>
            <a:spLocks noChangeArrowheads="1"/>
          </p:cNvSpPr>
          <p:nvPr/>
        </p:nvSpPr>
        <p:spPr bwMode="auto">
          <a:xfrm>
            <a:off x="5940425" y="4260850"/>
            <a:ext cx="336550" cy="228600"/>
          </a:xfrm>
          <a:prstGeom prst="rightArrow">
            <a:avLst>
              <a:gd name="adj1" fmla="val 50000"/>
              <a:gd name="adj2" fmla="val 36806"/>
            </a:avLst>
          </a:prstGeom>
          <a:solidFill>
            <a:srgbClr val="CC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Content Placeholder 3"/>
          <p:cNvPicPr>
            <a:picLocks noGrp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70424" y="5158851"/>
            <a:ext cx="4332636" cy="16036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434975" y="96372"/>
            <a:ext cx="8709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800" b="0" dirty="0" smtClean="0">
                <a:latin typeface="+mj-lt"/>
              </a:rPr>
              <a:t>Geospatial </a:t>
            </a:r>
            <a:r>
              <a:rPr lang="en-US" sz="2800" b="0" dirty="0">
                <a:latin typeface="+mj-lt"/>
              </a:rPr>
              <a:t>Stream Flow Model (</a:t>
            </a:r>
            <a:r>
              <a:rPr lang="en-US" sz="2800" b="0" dirty="0" err="1" smtClean="0">
                <a:latin typeface="+mj-lt"/>
              </a:rPr>
              <a:t>GeoSFM</a:t>
            </a:r>
            <a:r>
              <a:rPr lang="en-US" sz="2800" b="0" dirty="0" smtClean="0">
                <a:latin typeface="+mj-lt"/>
              </a:rPr>
              <a:t>)</a:t>
            </a:r>
            <a:r>
              <a:rPr lang="en-US" sz="2800" b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)</a:t>
            </a:r>
            <a:endParaRPr lang="en-US" sz="2800" b="0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aphicFrame>
        <p:nvGraphicFramePr>
          <p:cNvPr id="311299" name="Object 3"/>
          <p:cNvGraphicFramePr>
            <a:graphicFrameLocks noChangeAspect="1"/>
          </p:cNvGraphicFramePr>
          <p:nvPr/>
        </p:nvGraphicFramePr>
        <p:xfrm>
          <a:off x="0" y="1313645"/>
          <a:ext cx="3938999" cy="2884867"/>
        </p:xfrm>
        <a:graphic>
          <a:graphicData uri="http://schemas.openxmlformats.org/presentationml/2006/ole">
            <p:oleObj spid="_x0000_s121858" name="Photo Editor Photo" r:id="rId3" imgW="6857143" imgH="5144218" progId="">
              <p:embed/>
            </p:oleObj>
          </a:graphicData>
        </a:graphic>
      </p:graphicFrame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5786438" y="893763"/>
            <a:ext cx="124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0" dirty="0">
                <a:solidFill>
                  <a:srgbClr val="FFFFFF"/>
                </a:solidFill>
                <a:latin typeface="+mn-lt"/>
              </a:rPr>
              <a:t>Routing</a:t>
            </a:r>
          </a:p>
        </p:txBody>
      </p:sp>
      <p:sp>
        <p:nvSpPr>
          <p:cNvPr id="311325" name="Rectangle 29"/>
          <p:cNvSpPr>
            <a:spLocks noChangeAspect="1" noChangeArrowheads="1"/>
          </p:cNvSpPr>
          <p:nvPr/>
        </p:nvSpPr>
        <p:spPr bwMode="auto">
          <a:xfrm>
            <a:off x="4037013" y="4524375"/>
            <a:ext cx="443547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b="0" dirty="0">
                <a:latin typeface="+mn-lt"/>
              </a:rPr>
              <a:t>Muskingum-</a:t>
            </a:r>
            <a:r>
              <a:rPr lang="en-US" sz="1800" b="0" dirty="0" err="1">
                <a:latin typeface="+mn-lt"/>
              </a:rPr>
              <a:t>Cunge</a:t>
            </a:r>
            <a:endParaRPr lang="en-US" sz="1800" b="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b="0" dirty="0">
                <a:latin typeface="+mn-lt"/>
              </a:rPr>
              <a:t>Diffusion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800" b="0" dirty="0">
                <a:latin typeface="+mn-lt"/>
              </a:rPr>
              <a:t>Lag</a:t>
            </a:r>
          </a:p>
        </p:txBody>
      </p:sp>
      <p:grpSp>
        <p:nvGrpSpPr>
          <p:cNvPr id="2" name="Group 33"/>
          <p:cNvGrpSpPr/>
          <p:nvPr/>
        </p:nvGrpSpPr>
        <p:grpSpPr>
          <a:xfrm>
            <a:off x="0" y="659556"/>
            <a:ext cx="9050338" cy="5203825"/>
            <a:chOff x="167425" y="693738"/>
            <a:chExt cx="8882913" cy="5203825"/>
          </a:xfrm>
        </p:grpSpPr>
        <p:sp>
          <p:nvSpPr>
            <p:cNvPr id="311300" name="Rectangle 4"/>
            <p:cNvSpPr>
              <a:spLocks noChangeArrowheads="1"/>
            </p:cNvSpPr>
            <p:nvPr/>
          </p:nvSpPr>
          <p:spPr bwMode="auto">
            <a:xfrm>
              <a:off x="845001" y="750012"/>
              <a:ext cx="22531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b="0" dirty="0">
                  <a:solidFill>
                    <a:srgbClr val="FFFFFF"/>
                  </a:solidFill>
                  <a:latin typeface="+mn-lt"/>
                </a:rPr>
                <a:t>Water Balance</a:t>
              </a:r>
            </a:p>
          </p:txBody>
        </p:sp>
        <p:sp>
          <p:nvSpPr>
            <p:cNvPr id="311302" name="Rectangle 6"/>
            <p:cNvSpPr>
              <a:spLocks noChangeArrowheads="1"/>
            </p:cNvSpPr>
            <p:nvPr/>
          </p:nvSpPr>
          <p:spPr bwMode="auto">
            <a:xfrm>
              <a:off x="167425" y="696913"/>
              <a:ext cx="3773510" cy="3048000"/>
            </a:xfrm>
            <a:prstGeom prst="rect">
              <a:avLst/>
            </a:prstGeom>
            <a:noFill/>
            <a:ln w="508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 noChangeAspect="1"/>
            </p:cNvGrpSpPr>
            <p:nvPr/>
          </p:nvGrpSpPr>
          <p:grpSpPr bwMode="auto">
            <a:xfrm>
              <a:off x="4114800" y="1419225"/>
              <a:ext cx="4761181" cy="4408488"/>
              <a:chOff x="2016" y="720"/>
              <a:chExt cx="3091" cy="2976"/>
            </a:xfrm>
          </p:grpSpPr>
          <p:sp>
            <p:nvSpPr>
              <p:cNvPr id="311304" name="Line 8"/>
              <p:cNvSpPr>
                <a:spLocks noChangeAspect="1" noChangeShapeType="1"/>
              </p:cNvSpPr>
              <p:nvPr/>
            </p:nvSpPr>
            <p:spPr bwMode="auto">
              <a:xfrm>
                <a:off x="2736" y="912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2016" y="720"/>
                <a:ext cx="3091" cy="2976"/>
                <a:chOff x="1968" y="768"/>
                <a:chExt cx="3091" cy="2976"/>
              </a:xfrm>
            </p:grpSpPr>
            <p:sp>
              <p:nvSpPr>
                <p:cNvPr id="311306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3744" y="1968"/>
                  <a:ext cx="288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07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3888" y="2160"/>
                  <a:ext cx="0" cy="1056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08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3744" y="3216"/>
                  <a:ext cx="288" cy="2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09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3456" y="2592"/>
                  <a:ext cx="384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10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3888" y="345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11" name="Text Box 1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128" y="3216"/>
                  <a:ext cx="589" cy="2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>
                      <a:solidFill>
                        <a:srgbClr val="FFFFFF"/>
                      </a:solidFill>
                      <a:latin typeface="+mn-lt"/>
                    </a:rPr>
                    <a:t>Outlet</a:t>
                  </a:r>
                </a:p>
              </p:txBody>
            </p:sp>
            <p:sp>
              <p:nvSpPr>
                <p:cNvPr id="311312" name="Text Box 1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48" y="1968"/>
                  <a:ext cx="747" cy="22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latin typeface="Times New Roman" pitchFamily="18" charset="0"/>
                    </a:rPr>
                    <a:t>Sub-basin 3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11313" name="Text Box 1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07" y="2644"/>
                  <a:ext cx="1152" cy="2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>
                      <a:solidFill>
                        <a:srgbClr val="FFFFFF"/>
                      </a:solidFill>
                      <a:latin typeface="+mn-lt"/>
                    </a:rPr>
                    <a:t>Main channel</a:t>
                  </a:r>
                </a:p>
              </p:txBody>
            </p:sp>
            <p:sp>
              <p:nvSpPr>
                <p:cNvPr id="311314" name="Line 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36" y="1344"/>
                  <a:ext cx="288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15" name="Text Box 1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032" y="1105"/>
                  <a:ext cx="748" cy="22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latin typeface="Times New Roman" pitchFamily="18" charset="0"/>
                    </a:rPr>
                    <a:t>Sub-basin 2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11316" name="Text Box 2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72" y="2352"/>
                  <a:ext cx="747" cy="22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latin typeface="Times New Roman" pitchFamily="18" charset="0"/>
                    </a:rPr>
                    <a:t>Sub-basin 4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11317" name="Text Box 2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92" y="1910"/>
                  <a:ext cx="240" cy="3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/>
                  <a:r>
                    <a:rPr lang="en-US" sz="2400">
                      <a:latin typeface="Times New Roman" pitchFamily="18" charset="0"/>
                    </a:rPr>
                    <a:t>+</a:t>
                  </a:r>
                </a:p>
              </p:txBody>
            </p:sp>
            <p:sp>
              <p:nvSpPr>
                <p:cNvPr id="311318" name="Text Box 2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89" y="3159"/>
                  <a:ext cx="231" cy="3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sz="2400">
                      <a:latin typeface="Times New Roman" pitchFamily="18" charset="0"/>
                    </a:rPr>
                    <a:t>+</a:t>
                  </a:r>
                </a:p>
              </p:txBody>
            </p:sp>
            <p:sp>
              <p:nvSpPr>
                <p:cNvPr id="311319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2976" y="1200"/>
                  <a:ext cx="288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20" name="Text Box 2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28" y="1142"/>
                  <a:ext cx="416" cy="3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ctr"/>
                  <a:r>
                    <a:rPr lang="en-US" sz="2400">
                      <a:latin typeface="Times New Roman" pitchFamily="18" charset="0"/>
                    </a:rPr>
                    <a:t>+</a:t>
                  </a:r>
                </a:p>
              </p:txBody>
            </p:sp>
            <p:sp>
              <p:nvSpPr>
                <p:cNvPr id="311321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3216" y="1392"/>
                  <a:ext cx="624" cy="624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22" name="Text Box 2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68" y="768"/>
                  <a:ext cx="747" cy="22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latin typeface="Times New Roman" pitchFamily="18" charset="0"/>
                    </a:rPr>
                    <a:t>Sub-basin 1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11323" name="Line 27"/>
                <p:cNvSpPr>
                  <a:spLocks noChangeAspect="1" noChangeShapeType="1"/>
                </p:cNvSpPr>
                <p:nvPr/>
              </p:nvSpPr>
              <p:spPr bwMode="auto">
                <a:xfrm>
                  <a:off x="3264" y="2112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24" name="Text Box 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00" y="1650"/>
                  <a:ext cx="1230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latin typeface="+mn-lt"/>
                    </a:rPr>
                    <a:t>Main channel</a:t>
                  </a:r>
                </a:p>
              </p:txBody>
            </p:sp>
          </p:grpSp>
        </p:grpSp>
        <p:sp>
          <p:nvSpPr>
            <p:cNvPr id="311326" name="Rectangle 30"/>
            <p:cNvSpPr>
              <a:spLocks noChangeAspect="1" noChangeArrowheads="1"/>
            </p:cNvSpPr>
            <p:nvPr/>
          </p:nvSpPr>
          <p:spPr bwMode="auto">
            <a:xfrm>
              <a:off x="4067175" y="693738"/>
              <a:ext cx="4983163" cy="5203825"/>
            </a:xfrm>
            <a:prstGeom prst="rect">
              <a:avLst/>
            </a:prstGeom>
            <a:noFill/>
            <a:ln w="349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27" name="Rectangle 31"/>
            <p:cNvSpPr>
              <a:spLocks noChangeAspect="1" noChangeArrowheads="1"/>
            </p:cNvSpPr>
            <p:nvPr/>
          </p:nvSpPr>
          <p:spPr bwMode="auto">
            <a:xfrm>
              <a:off x="3112797" y="1377235"/>
              <a:ext cx="812800" cy="119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</a:rPr>
                <a:t>1D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800" dirty="0">
                  <a:solidFill>
                    <a:schemeClr val="bg1"/>
                  </a:solidFill>
                  <a:latin typeface="Times New Roman" pitchFamily="18" charset="0"/>
                </a:rPr>
                <a:t>2D </a:t>
              </a:r>
            </a:p>
            <a:p>
              <a:pPr eaLnBrk="1" hangingPunct="1">
                <a:spcBef>
                  <a:spcPct val="50000"/>
                </a:spcBef>
              </a:pPr>
              <a:endParaRPr lang="en-US" sz="18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311330" name="Rectangle 34"/>
          <p:cNvSpPr>
            <a:spLocks noChangeArrowheads="1"/>
          </p:cNvSpPr>
          <p:nvPr/>
        </p:nvSpPr>
        <p:spPr bwMode="auto">
          <a:xfrm>
            <a:off x="0" y="4474380"/>
            <a:ext cx="4041775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lr>
                <a:srgbClr val="FFFF99"/>
              </a:buClr>
              <a:buSzPct val="125000"/>
              <a:buFont typeface="Wingdings" pitchFamily="2" charset="2"/>
              <a:buChar char="§"/>
            </a:pPr>
            <a:r>
              <a:rPr lang="en-US" sz="1800" b="0" dirty="0" err="1">
                <a:solidFill>
                  <a:srgbClr val="FFFFFF"/>
                </a:solidFill>
              </a:rPr>
              <a:t>Subbasins</a:t>
            </a:r>
            <a:r>
              <a:rPr lang="en-US" sz="1800" b="0" dirty="0">
                <a:solidFill>
                  <a:srgbClr val="FFFFFF"/>
                </a:solidFill>
              </a:rPr>
              <a:t> are the modeling units for water balance and routing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781800" y="6400800"/>
            <a:ext cx="2057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>
                <a:ea typeface="Angsana New"/>
                <a:cs typeface="Angsana New"/>
              </a:rPr>
              <a:t>Source: </a:t>
            </a:r>
            <a:r>
              <a:rPr lang="en-US" sz="1400" dirty="0" smtClean="0">
                <a:ea typeface="Angsana New"/>
                <a:cs typeface="Angsana New"/>
              </a:rPr>
              <a:t>Guleid Artan</a:t>
            </a:r>
            <a:endParaRPr lang="en-US" sz="1400" dirty="0">
              <a:ea typeface="Angsana New"/>
              <a:cs typeface="Angsana New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25380" y="5934670"/>
            <a:ext cx="6085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dirty="0" err="1" smtClean="0"/>
              <a:t>GeoSFM</a:t>
            </a:r>
            <a:r>
              <a:rPr lang="en-GB" b="0" dirty="0" smtClean="0"/>
              <a:t> rainfall-runoff component has three main modules: water balance, catchment routing, and distributed channel routing </a:t>
            </a:r>
            <a:endParaRPr lang="en-US" b="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365125" y="485775"/>
            <a:ext cx="8229600" cy="960438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3200" b="0" dirty="0" smtClean="0"/>
              <a:t>Model components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1760" y="1731135"/>
            <a:ext cx="7239000" cy="319405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150000"/>
              </a:lnSpc>
              <a:spcAft>
                <a:spcPct val="10000"/>
              </a:spcAft>
              <a:buClr>
                <a:schemeClr val="tx2"/>
              </a:buClr>
              <a:buSzPct val="98000"/>
              <a:buFont typeface="Symbol" pitchFamily="18" charset="2"/>
              <a:buChar char="·"/>
            </a:pP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Terrain analysis module</a:t>
            </a:r>
          </a:p>
          <a:p>
            <a:pPr eaLnBrk="1" hangingPunct="1">
              <a:lnSpc>
                <a:spcPct val="150000"/>
              </a:lnSpc>
              <a:spcAft>
                <a:spcPct val="10000"/>
              </a:spcAft>
              <a:buClr>
                <a:schemeClr val="tx2"/>
              </a:buClr>
              <a:buSzPct val="98000"/>
              <a:buFont typeface="Symbol" pitchFamily="18" charset="2"/>
              <a:buChar char="·"/>
            </a:pP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Parameter estimation module</a:t>
            </a:r>
          </a:p>
          <a:p>
            <a:pPr eaLnBrk="1" hangingPunct="1">
              <a:lnSpc>
                <a:spcPct val="150000"/>
              </a:lnSpc>
              <a:spcAft>
                <a:spcPct val="10000"/>
              </a:spcAft>
              <a:buClr>
                <a:schemeClr val="tx2"/>
              </a:buClr>
              <a:buSzPct val="98000"/>
              <a:buFont typeface="Symbol" pitchFamily="18" charset="2"/>
              <a:buChar char="·"/>
            </a:pP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Data preprocessing module </a:t>
            </a:r>
          </a:p>
          <a:p>
            <a:pPr eaLnBrk="1" hangingPunct="1">
              <a:lnSpc>
                <a:spcPct val="150000"/>
              </a:lnSpc>
              <a:spcAft>
                <a:spcPct val="10000"/>
              </a:spcAft>
              <a:buClr>
                <a:schemeClr val="tx2"/>
              </a:buClr>
              <a:buSzPct val="98000"/>
              <a:buFont typeface="Symbol" pitchFamily="18" charset="2"/>
              <a:buChar char="·"/>
            </a:pP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Water balance module </a:t>
            </a:r>
          </a:p>
          <a:p>
            <a:pPr eaLnBrk="1" hangingPunct="1">
              <a:lnSpc>
                <a:spcPct val="150000"/>
              </a:lnSpc>
              <a:spcAft>
                <a:spcPct val="10000"/>
              </a:spcAft>
              <a:buClr>
                <a:schemeClr val="tx2"/>
              </a:buClr>
              <a:buSzPct val="98000"/>
              <a:buFont typeface="Symbol" pitchFamily="18" charset="2"/>
              <a:buChar char="·"/>
            </a:pP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Flow routing module</a:t>
            </a:r>
          </a:p>
          <a:p>
            <a:pPr eaLnBrk="1" hangingPunct="1">
              <a:lnSpc>
                <a:spcPct val="150000"/>
              </a:lnSpc>
              <a:spcAft>
                <a:spcPct val="10000"/>
              </a:spcAft>
              <a:buClr>
                <a:schemeClr val="tx2"/>
              </a:buClr>
              <a:buSzPct val="98000"/>
              <a:buFont typeface="Symbol" pitchFamily="18" charset="2"/>
              <a:buChar char="·"/>
            </a:pP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Post-processing module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GeoSFM</a:t>
            </a:r>
            <a:r>
              <a:rPr lang="en-US" dirty="0" smtClean="0"/>
              <a:t> </a:t>
            </a:r>
            <a:r>
              <a:rPr lang="en-US" dirty="0" err="1" smtClean="0"/>
              <a:t>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623275" cy="4525963"/>
          </a:xfrm>
        </p:spPr>
        <p:txBody>
          <a:bodyPr/>
          <a:lstStyle/>
          <a:p>
            <a:pPr>
              <a:buClr>
                <a:schemeClr val="tx2"/>
              </a:buClr>
              <a:buSzPct val="100000"/>
              <a:buFont typeface="Symbol" pitchFamily="18" charset="2"/>
              <a:buChar char="·"/>
            </a:pPr>
            <a:r>
              <a:rPr lang="en-US" sz="2000" dirty="0" smtClean="0">
                <a:solidFill>
                  <a:srgbClr val="000066"/>
                </a:solidFill>
              </a:rPr>
              <a:t>39 </a:t>
            </a:r>
            <a:r>
              <a:rPr lang="en-US" sz="2000" dirty="0" err="1" smtClean="0">
                <a:solidFill>
                  <a:srgbClr val="000066"/>
                </a:solidFill>
              </a:rPr>
              <a:t>subbasins</a:t>
            </a:r>
            <a:r>
              <a:rPr lang="en-US" sz="2000" dirty="0" smtClean="0">
                <a:solidFill>
                  <a:srgbClr val="000066"/>
                </a:solidFill>
              </a:rPr>
              <a:t> were considered</a:t>
            </a:r>
          </a:p>
          <a:p>
            <a:pPr>
              <a:buClr>
                <a:schemeClr val="tx2"/>
              </a:buClr>
              <a:buSzPct val="100000"/>
              <a:buFont typeface="Symbol" pitchFamily="18" charset="2"/>
              <a:buChar char="·"/>
            </a:pPr>
            <a:endParaRPr lang="en-US" sz="2000" dirty="0" smtClean="0">
              <a:solidFill>
                <a:srgbClr val="000066"/>
              </a:solidFill>
            </a:endParaRPr>
          </a:p>
          <a:p>
            <a:pPr>
              <a:buClr>
                <a:schemeClr val="tx2"/>
              </a:buClr>
              <a:buSzPct val="100000"/>
              <a:buFont typeface="Symbol" pitchFamily="18" charset="2"/>
              <a:buChar char="·"/>
            </a:pPr>
            <a:r>
              <a:rPr lang="en-GB" sz="2000" dirty="0" smtClean="0">
                <a:solidFill>
                  <a:srgbClr val="000066"/>
                </a:solidFill>
              </a:rPr>
              <a:t>Hydro 1K DEM  - hydrologic parameters, such as slope, aspect, flow direction, and accumulation were derived</a:t>
            </a:r>
          </a:p>
          <a:p>
            <a:pPr>
              <a:buClr>
                <a:schemeClr val="tx2"/>
              </a:buClr>
              <a:buSzPct val="100000"/>
              <a:buFont typeface="Symbol" pitchFamily="18" charset="2"/>
              <a:buChar char="·"/>
            </a:pPr>
            <a:endParaRPr lang="en-GB" sz="2000" dirty="0" smtClean="0">
              <a:solidFill>
                <a:srgbClr val="000066"/>
              </a:solidFill>
            </a:endParaRPr>
          </a:p>
          <a:p>
            <a:pPr>
              <a:buClr>
                <a:schemeClr val="tx2"/>
              </a:buClr>
              <a:buSzPct val="100000"/>
              <a:buFont typeface="Symbol" pitchFamily="18" charset="2"/>
              <a:buChar char="·"/>
            </a:pPr>
            <a:r>
              <a:rPr lang="en-GB" sz="2000" dirty="0" smtClean="0">
                <a:solidFill>
                  <a:srgbClr val="000066"/>
                </a:solidFill>
              </a:rPr>
              <a:t>focused in particular on the months of June, July, August, and September (the monsoon season)</a:t>
            </a:r>
          </a:p>
          <a:p>
            <a:pPr>
              <a:buClr>
                <a:schemeClr val="tx2"/>
              </a:buClr>
              <a:buSzPct val="100000"/>
              <a:buFont typeface="Symbol" pitchFamily="18" charset="2"/>
              <a:buChar char="·"/>
            </a:pPr>
            <a:endParaRPr lang="en-GB" sz="2000" dirty="0" smtClean="0">
              <a:solidFill>
                <a:srgbClr val="000066"/>
              </a:solidFill>
            </a:endParaRPr>
          </a:p>
          <a:p>
            <a:pPr>
              <a:buClr>
                <a:schemeClr val="tx2"/>
              </a:buClr>
              <a:buSzPct val="100000"/>
              <a:buFont typeface="Symbol" pitchFamily="18" charset="2"/>
              <a:buChar char="·"/>
            </a:pPr>
            <a:r>
              <a:rPr lang="en-GB" sz="2000" dirty="0" smtClean="0">
                <a:solidFill>
                  <a:srgbClr val="000066"/>
                </a:solidFill>
              </a:rPr>
              <a:t>gridded gauge observed rainfall data for the monsoons of 2003 and 2004 were used in the </a:t>
            </a:r>
            <a:r>
              <a:rPr lang="en-GB" sz="2000" dirty="0" err="1" smtClean="0">
                <a:solidFill>
                  <a:srgbClr val="000066"/>
                </a:solidFill>
              </a:rPr>
              <a:t>GeoSFM</a:t>
            </a:r>
            <a:r>
              <a:rPr lang="en-GB" sz="2000" dirty="0" smtClean="0">
                <a:solidFill>
                  <a:srgbClr val="000066"/>
                </a:solidFill>
              </a:rPr>
              <a:t> to predict floods</a:t>
            </a:r>
            <a:endParaRPr lang="en-US" sz="2000" dirty="0">
              <a:solidFill>
                <a:srgbClr val="000066"/>
              </a:solidFill>
            </a:endParaRPr>
          </a:p>
        </p:txBody>
      </p:sp>
      <p:pic>
        <p:nvPicPr>
          <p:cNvPr id="4" name="Picture 2" descr="F:\A10\narsubbasins.jpg"/>
          <p:cNvPicPr>
            <a:picLocks noChangeAspect="1" noChangeArrowheads="1"/>
          </p:cNvPicPr>
          <p:nvPr/>
        </p:nvPicPr>
        <p:blipFill>
          <a:blip r:embed="rId2" cstate="print"/>
          <a:srcRect l="24699" t="23025" r="16013" b="31778"/>
          <a:stretch>
            <a:fillRect/>
          </a:stretch>
        </p:blipFill>
        <p:spPr bwMode="auto">
          <a:xfrm>
            <a:off x="4444713" y="1726252"/>
            <a:ext cx="4699287" cy="463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79400" y="354013"/>
            <a:ext cx="6584950" cy="1143000"/>
          </a:xfrm>
        </p:spPr>
        <p:txBody>
          <a:bodyPr/>
          <a:lstStyle/>
          <a:p>
            <a:r>
              <a:rPr lang="en-US" sz="3200" b="0" dirty="0" smtClean="0"/>
              <a:t>Presentation outline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13300"/>
          </a:xfrm>
        </p:spPr>
        <p:txBody>
          <a:bodyPr/>
          <a:lstStyle/>
          <a:p>
            <a:pPr>
              <a:buClr>
                <a:srgbClr val="0066B3"/>
              </a:buClr>
              <a:buSzPct val="90000"/>
            </a:pPr>
            <a:r>
              <a:rPr lang="en-US" sz="2200" dirty="0" smtClean="0">
                <a:solidFill>
                  <a:srgbClr val="0066B3"/>
                </a:solidFill>
              </a:rPr>
              <a:t>Satellite rainfall estimates</a:t>
            </a:r>
          </a:p>
          <a:p>
            <a:pPr>
              <a:buClr>
                <a:srgbClr val="0066B3"/>
              </a:buClr>
              <a:buSzPct val="90000"/>
              <a:buFont typeface="Symbol" pitchFamily="18" charset="2"/>
              <a:buChar char="·"/>
            </a:pPr>
            <a:r>
              <a:rPr lang="en-US" sz="2200" dirty="0" smtClean="0">
                <a:solidFill>
                  <a:srgbClr val="0066B3"/>
                </a:solidFill>
              </a:rPr>
              <a:t>Hydrological </a:t>
            </a:r>
            <a:r>
              <a:rPr lang="en-US" sz="2200" dirty="0" err="1" smtClean="0">
                <a:solidFill>
                  <a:srgbClr val="0066B3"/>
                </a:solidFill>
              </a:rPr>
              <a:t>modelling</a:t>
            </a:r>
            <a:r>
              <a:rPr lang="en-US" sz="2200" dirty="0" smtClean="0">
                <a:solidFill>
                  <a:srgbClr val="0066B3"/>
                </a:solidFill>
              </a:rPr>
              <a:t> using </a:t>
            </a:r>
            <a:r>
              <a:rPr lang="en-US" sz="2200" dirty="0" err="1" smtClean="0">
                <a:solidFill>
                  <a:srgbClr val="0066B3"/>
                </a:solidFill>
              </a:rPr>
              <a:t>GeoSFM</a:t>
            </a:r>
            <a:endParaRPr lang="en-US" sz="2200" dirty="0" smtClean="0">
              <a:solidFill>
                <a:srgbClr val="0066B3"/>
              </a:solidFill>
            </a:endParaRPr>
          </a:p>
          <a:p>
            <a:pPr lvl="1">
              <a:buClr>
                <a:srgbClr val="0066B3"/>
              </a:buClr>
              <a:buSzPct val="90000"/>
              <a:buFont typeface="Symbol" pitchFamily="18" charset="2"/>
              <a:buChar char="·"/>
            </a:pPr>
            <a:r>
              <a:rPr lang="en-US" sz="2000" dirty="0" smtClean="0">
                <a:solidFill>
                  <a:srgbClr val="0066B3"/>
                </a:solidFill>
              </a:rPr>
              <a:t>Study area</a:t>
            </a:r>
          </a:p>
          <a:p>
            <a:pPr lvl="1">
              <a:buClr>
                <a:srgbClr val="0066B3"/>
              </a:buClr>
              <a:buSzPct val="90000"/>
              <a:buFont typeface="Symbol" pitchFamily="18" charset="2"/>
              <a:buChar char="·"/>
            </a:pPr>
            <a:r>
              <a:rPr lang="en-US" sz="2000" dirty="0" smtClean="0">
                <a:solidFill>
                  <a:srgbClr val="0066B3"/>
                </a:solidFill>
              </a:rPr>
              <a:t>Input data</a:t>
            </a:r>
          </a:p>
          <a:p>
            <a:pPr lvl="1">
              <a:buClr>
                <a:srgbClr val="0066B3"/>
              </a:buClr>
              <a:buSzPct val="90000"/>
              <a:buFont typeface="Symbol" pitchFamily="18" charset="2"/>
              <a:buChar char="·"/>
            </a:pPr>
            <a:r>
              <a:rPr lang="en-US" sz="2000" dirty="0" err="1" smtClean="0">
                <a:solidFill>
                  <a:srgbClr val="0066B3"/>
                </a:solidFill>
              </a:rPr>
              <a:t>Intercomparison</a:t>
            </a:r>
            <a:r>
              <a:rPr lang="en-US" sz="2000" dirty="0" smtClean="0">
                <a:solidFill>
                  <a:srgbClr val="0066B3"/>
                </a:solidFill>
              </a:rPr>
              <a:t> of products</a:t>
            </a:r>
          </a:p>
          <a:p>
            <a:pPr lvl="1">
              <a:buClr>
                <a:srgbClr val="0066B3"/>
              </a:buClr>
              <a:buSzPct val="90000"/>
              <a:buFont typeface="Symbol" pitchFamily="18" charset="2"/>
              <a:buChar char="·"/>
            </a:pPr>
            <a:r>
              <a:rPr lang="en-US" sz="2000" dirty="0" smtClean="0">
                <a:solidFill>
                  <a:srgbClr val="0066B3"/>
                </a:solidFill>
              </a:rPr>
              <a:t>Calibration and validation</a:t>
            </a:r>
          </a:p>
          <a:p>
            <a:pPr lvl="1">
              <a:buClr>
                <a:srgbClr val="0066B3"/>
              </a:buClr>
              <a:buSzPct val="90000"/>
              <a:buFont typeface="Symbol" pitchFamily="18" charset="2"/>
              <a:buChar char="·"/>
            </a:pPr>
            <a:r>
              <a:rPr lang="en-US" sz="2000" dirty="0" smtClean="0">
                <a:solidFill>
                  <a:srgbClr val="0066B3"/>
                </a:solidFill>
              </a:rPr>
              <a:t>Results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Model performance </a:t>
            </a:r>
            <a:r>
              <a:rPr lang="en-US" dirty="0" smtClean="0"/>
              <a:t>i</a:t>
            </a:r>
            <a:r>
              <a:rPr lang="en-US" sz="3200" b="0" dirty="0" smtClean="0"/>
              <a:t>ndicator </a:t>
            </a:r>
            <a:endParaRPr lang="en-US" sz="3200" b="0" dirty="0"/>
          </a:p>
        </p:txBody>
      </p:sp>
      <p:pic>
        <p:nvPicPr>
          <p:cNvPr id="1167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921" y="2562896"/>
            <a:ext cx="3501348" cy="179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1921" y="1197735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Nash Sutcliff Coefficient of Efficiency (NSCE)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l"/>
              <a:tabLst/>
              <a:defRPr/>
            </a:pPr>
            <a:endParaRPr lang="en-US" sz="2400" b="0" dirty="0" smtClean="0">
              <a:solidFill>
                <a:srgbClr val="0070C0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l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l"/>
              <a:tabLst/>
              <a:defRPr/>
            </a:pPr>
            <a:endParaRPr lang="en-US" sz="2400" b="0" dirty="0" smtClean="0">
              <a:solidFill>
                <a:srgbClr val="0070C0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l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l"/>
              <a:tabLst/>
              <a:defRPr/>
            </a:pPr>
            <a:endParaRPr lang="en-US" sz="2400" b="0" dirty="0" smtClean="0">
              <a:solidFill>
                <a:srgbClr val="0070C0"/>
              </a:solidFill>
              <a:latin typeface="+mn-lt"/>
            </a:endParaRPr>
          </a:p>
          <a:p>
            <a:endParaRPr lang="en-GB" sz="2400" b="0" dirty="0" smtClean="0">
              <a:solidFill>
                <a:srgbClr val="0070C0"/>
              </a:solidFill>
            </a:endParaRPr>
          </a:p>
          <a:p>
            <a:r>
              <a:rPr lang="en-GB" sz="2400" b="0" dirty="0" smtClean="0">
                <a:solidFill>
                  <a:srgbClr val="0070C0"/>
                </a:solidFill>
              </a:rPr>
              <a:t>where </a:t>
            </a:r>
            <a:r>
              <a:rPr lang="en-GB" sz="2400" b="0" i="1" dirty="0" err="1" smtClean="0">
                <a:solidFill>
                  <a:srgbClr val="0070C0"/>
                </a:solidFill>
              </a:rPr>
              <a:t>O</a:t>
            </a:r>
            <a:r>
              <a:rPr lang="en-GB" sz="2400" b="0" i="1" baseline="-25000" dirty="0" err="1" smtClean="0">
                <a:solidFill>
                  <a:srgbClr val="0070C0"/>
                </a:solidFill>
              </a:rPr>
              <a:t>i</a:t>
            </a:r>
            <a:r>
              <a:rPr lang="en-GB" sz="2400" b="0" i="1" baseline="-25000" dirty="0" smtClean="0">
                <a:solidFill>
                  <a:srgbClr val="0070C0"/>
                </a:solidFill>
              </a:rPr>
              <a:t> </a:t>
            </a:r>
            <a:r>
              <a:rPr lang="en-GB" sz="2400" b="0" dirty="0" smtClean="0">
                <a:solidFill>
                  <a:srgbClr val="0070C0"/>
                </a:solidFill>
              </a:rPr>
              <a:t>is observed discharge, </a:t>
            </a:r>
            <a:r>
              <a:rPr lang="en-GB" sz="2400" b="0" i="1" dirty="0" smtClean="0">
                <a:solidFill>
                  <a:srgbClr val="0070C0"/>
                </a:solidFill>
              </a:rPr>
              <a:t>S</a:t>
            </a:r>
            <a:r>
              <a:rPr lang="en-GB" sz="2400" b="0" i="1" baseline="-25000" dirty="0" smtClean="0">
                <a:solidFill>
                  <a:srgbClr val="0070C0"/>
                </a:solidFill>
              </a:rPr>
              <a:t>i</a:t>
            </a:r>
            <a:r>
              <a:rPr lang="en-GB" sz="2400" b="0" dirty="0" smtClean="0">
                <a:solidFill>
                  <a:srgbClr val="0070C0"/>
                </a:solidFill>
              </a:rPr>
              <a:t> is simulated discharge, and        is the mean value of the observed discharge.</a:t>
            </a:r>
            <a:endParaRPr lang="en-US" sz="2400" b="0" dirty="0" smtClean="0">
              <a:solidFill>
                <a:srgbClr val="0070C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l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811466" y="4657991"/>
          <a:ext cx="9027993" cy="944319"/>
        </p:xfrm>
        <a:graphic>
          <a:graphicData uri="http://schemas.openxmlformats.org/presentationml/2006/ole">
            <p:oleObj spid="_x0000_s92162" name="Document" r:id="rId4" imgW="5940848" imgH="324465" progId="Word.Document.12">
              <p:embed/>
            </p:oleObj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Model calibration and validation</a:t>
            </a:r>
            <a:endParaRPr lang="en-US" sz="3200" b="0" dirty="0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2" cstate="print"/>
          <a:srcRect l="580" t="1474" r="1745" b="2882"/>
          <a:stretch>
            <a:fillRect/>
          </a:stretch>
        </p:blipFill>
        <p:spPr bwMode="auto">
          <a:xfrm>
            <a:off x="136477" y="1569491"/>
            <a:ext cx="5240740" cy="271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5576475" y="1778150"/>
            <a:ext cx="35675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Observed and simulated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streamflow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at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Devghat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using 2003 monsoon gauge observed rainfall (June to September) 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NSCE = 0.84, Correlation = 0.94</a:t>
            </a:r>
            <a:endParaRPr kumimoji="0" lang="en-GB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257" t="3361" r="2503" b="2697"/>
          <a:stretch>
            <a:fillRect/>
          </a:stretch>
        </p:blipFill>
        <p:spPr bwMode="auto">
          <a:xfrm>
            <a:off x="3710383" y="4068788"/>
            <a:ext cx="5379031" cy="272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7293" y="4943073"/>
            <a:ext cx="41898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b="0" dirty="0" smtClean="0">
                <a:solidFill>
                  <a:srgbClr val="0070C0"/>
                </a:solidFill>
              </a:rPr>
              <a:t>Observed and simulated </a:t>
            </a:r>
            <a:r>
              <a:rPr lang="en-GB" b="0" dirty="0" err="1" smtClean="0">
                <a:solidFill>
                  <a:srgbClr val="0070C0"/>
                </a:solidFill>
              </a:rPr>
              <a:t>streamflow</a:t>
            </a:r>
            <a:r>
              <a:rPr lang="en-GB" b="0" dirty="0" smtClean="0">
                <a:solidFill>
                  <a:srgbClr val="0070C0"/>
                </a:solidFill>
              </a:rPr>
              <a:t> at </a:t>
            </a:r>
            <a:r>
              <a:rPr lang="en-GB" b="0" dirty="0" err="1" smtClean="0">
                <a:solidFill>
                  <a:srgbClr val="0070C0"/>
                </a:solidFill>
              </a:rPr>
              <a:t>Devghat</a:t>
            </a:r>
            <a:r>
              <a:rPr lang="en-GB" b="0" dirty="0" smtClean="0">
                <a:solidFill>
                  <a:srgbClr val="0070C0"/>
                </a:solidFill>
              </a:rPr>
              <a:t> using 2004 monsoon gauge observed rainfall (June to September) </a:t>
            </a:r>
            <a:r>
              <a:rPr lang="en-GB" dirty="0" smtClean="0">
                <a:solidFill>
                  <a:srgbClr val="0070C0"/>
                </a:solidFill>
              </a:rPr>
              <a:t>NSCE =0.77, Correlation 0.94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Comparison of observed and simulated with CPC_RFE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55" y="1753071"/>
            <a:ext cx="7775512" cy="404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856445" y="5855371"/>
            <a:ext cx="7617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dirty="0" smtClean="0">
                <a:solidFill>
                  <a:srgbClr val="0070C0"/>
                </a:solidFill>
              </a:rPr>
              <a:t>Comparison of observed and simulated daily flows at </a:t>
            </a:r>
            <a:r>
              <a:rPr lang="en-GB" b="0" dirty="0" err="1" smtClean="0">
                <a:solidFill>
                  <a:srgbClr val="0070C0"/>
                </a:solidFill>
              </a:rPr>
              <a:t>Devghat</a:t>
            </a:r>
            <a:r>
              <a:rPr lang="en-GB" b="0" dirty="0" smtClean="0">
                <a:solidFill>
                  <a:srgbClr val="0070C0"/>
                </a:solidFill>
              </a:rPr>
              <a:t> using gauge observed rainfall and RFE data as input rainfall (June to September 2003)</a:t>
            </a:r>
            <a:endParaRPr lang="en-US" b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Why bias-correction?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59003" cy="4525963"/>
          </a:xfrm>
        </p:spPr>
        <p:txBody>
          <a:bodyPr/>
          <a:lstStyle/>
          <a:p>
            <a:pPr>
              <a:buClr>
                <a:schemeClr val="bg2"/>
              </a:buClr>
              <a:buSzPct val="90000"/>
              <a:buFont typeface="Symbol" pitchFamily="18" charset="2"/>
              <a:buChar char="·"/>
            </a:pPr>
            <a:r>
              <a:rPr lang="en-US" sz="2000" dirty="0" smtClean="0">
                <a:solidFill>
                  <a:srgbClr val="0070C0"/>
                </a:solidFill>
              </a:rPr>
              <a:t>Regional and country level satellite-based rainfall estimates have indicated discrepancies between SRE and gauge observed rainfall</a:t>
            </a:r>
          </a:p>
          <a:p>
            <a:pPr>
              <a:buClr>
                <a:schemeClr val="bg2"/>
              </a:buClr>
              <a:buSzPct val="90000"/>
              <a:buFont typeface="Symbol" pitchFamily="18" charset="2"/>
              <a:buChar char="·"/>
            </a:pPr>
            <a:endParaRPr lang="en-US" sz="2000" dirty="0" smtClean="0">
              <a:solidFill>
                <a:srgbClr val="0070C0"/>
              </a:solidFill>
            </a:endParaRPr>
          </a:p>
          <a:p>
            <a:pPr>
              <a:buClr>
                <a:schemeClr val="bg2"/>
              </a:buClr>
              <a:buSzPct val="90000"/>
              <a:buFont typeface="Symbol" pitchFamily="18" charset="2"/>
              <a:buChar char="·"/>
            </a:pPr>
            <a:r>
              <a:rPr lang="en-US" sz="2000" dirty="0" smtClean="0">
                <a:solidFill>
                  <a:srgbClr val="0070C0"/>
                </a:solidFill>
              </a:rPr>
              <a:t>The uncertainty involved in Geo-SFM modeling that has been observed using the SRE</a:t>
            </a:r>
          </a:p>
          <a:p>
            <a:pPr>
              <a:buClr>
                <a:schemeClr val="bg2"/>
              </a:buClr>
              <a:buSzPct val="90000"/>
              <a:buFont typeface="Symbol" pitchFamily="18" charset="2"/>
              <a:buChar char="·"/>
            </a:pPr>
            <a:endParaRPr lang="en-US" sz="2000" dirty="0" smtClean="0">
              <a:solidFill>
                <a:srgbClr val="0070C0"/>
              </a:solidFill>
            </a:endParaRPr>
          </a:p>
          <a:p>
            <a:pPr>
              <a:buClr>
                <a:schemeClr val="bg2"/>
              </a:buClr>
              <a:buSzPct val="90000"/>
              <a:buFont typeface="Symbol" pitchFamily="18" charset="2"/>
              <a:buChar char="·"/>
            </a:pPr>
            <a:r>
              <a:rPr lang="en-US" sz="2000" dirty="0" smtClean="0">
                <a:solidFill>
                  <a:srgbClr val="0070C0"/>
                </a:solidFill>
              </a:rPr>
              <a:t>Bring observed and predicted/estimated values as close to each other as possible</a:t>
            </a:r>
          </a:p>
          <a:p>
            <a:pPr>
              <a:buClr>
                <a:schemeClr val="bg2"/>
              </a:buClr>
              <a:buSzPct val="90000"/>
              <a:buFont typeface="Symbol" pitchFamily="18" charset="2"/>
              <a:buChar char="·"/>
            </a:pPr>
            <a:endParaRPr lang="en-US" sz="2000" dirty="0" smtClean="0">
              <a:solidFill>
                <a:srgbClr val="0070C0"/>
              </a:solidFill>
            </a:endParaRPr>
          </a:p>
          <a:p>
            <a:pPr>
              <a:buClr>
                <a:schemeClr val="bg2"/>
              </a:buClr>
              <a:buSzPct val="90000"/>
              <a:buFont typeface="Symbol" pitchFamily="18" charset="2"/>
              <a:buChar char="·"/>
            </a:pPr>
            <a:r>
              <a:rPr lang="en-US" sz="2000" dirty="0" smtClean="0">
                <a:solidFill>
                  <a:srgbClr val="0070C0"/>
                </a:solidFill>
              </a:rPr>
              <a:t>The bias in precipitation was found to vary spatially in a given domain/basin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Methods of bias-adjustment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54036" cy="4525963"/>
          </a:xfrm>
        </p:spPr>
        <p:txBody>
          <a:bodyPr/>
          <a:lstStyle/>
          <a:p>
            <a:pPr lvl="1">
              <a:buClr>
                <a:schemeClr val="bg2"/>
              </a:buClr>
              <a:buSzPct val="90000"/>
              <a:buFont typeface="Symbol" pitchFamily="18" charset="2"/>
              <a:buChar char="·"/>
            </a:pPr>
            <a:r>
              <a:rPr lang="en-US" sz="2200" dirty="0" smtClean="0">
                <a:solidFill>
                  <a:srgbClr val="0070C0"/>
                </a:solidFill>
              </a:rPr>
              <a:t>Ratio based or multiplicative bias-adjustment</a:t>
            </a:r>
          </a:p>
          <a:p>
            <a:pPr>
              <a:buClr>
                <a:schemeClr val="bg2"/>
              </a:buClr>
              <a:buSzPct val="90000"/>
              <a:buFont typeface="Symbol" pitchFamily="18" charset="2"/>
              <a:buChar char="·"/>
            </a:pPr>
            <a:endParaRPr lang="en-US" sz="2200" dirty="0" smtClean="0">
              <a:solidFill>
                <a:srgbClr val="0070C0"/>
              </a:solidFill>
            </a:endParaRPr>
          </a:p>
          <a:p>
            <a:pPr lvl="1">
              <a:buClr>
                <a:schemeClr val="bg2"/>
              </a:buClr>
              <a:buSzPct val="90000"/>
              <a:buFont typeface="Symbol" pitchFamily="18" charset="2"/>
              <a:buChar char="·"/>
            </a:pPr>
            <a:r>
              <a:rPr lang="en-US" sz="2200" b="1" i="1" dirty="0" smtClean="0">
                <a:solidFill>
                  <a:srgbClr val="0070C0"/>
                </a:solidFill>
              </a:rPr>
              <a:t>Ingestion of local rain gauges into the RFE algorithm</a:t>
            </a:r>
          </a:p>
          <a:p>
            <a:pPr lvl="1">
              <a:buClr>
                <a:schemeClr val="bg2"/>
              </a:buClr>
              <a:buSzPct val="90000"/>
              <a:buFont typeface="Symbol" pitchFamily="18" charset="2"/>
              <a:buChar char="·"/>
            </a:pPr>
            <a:endParaRPr lang="en-US" sz="2200" dirty="0" smtClean="0">
              <a:solidFill>
                <a:srgbClr val="0070C0"/>
              </a:solidFill>
            </a:endParaRPr>
          </a:p>
          <a:p>
            <a:pPr lvl="1">
              <a:buClr>
                <a:schemeClr val="bg2"/>
              </a:buClr>
              <a:buSzPct val="90000"/>
              <a:buFont typeface="Symbol" pitchFamily="18" charset="2"/>
              <a:buChar char="·"/>
            </a:pPr>
            <a:r>
              <a:rPr lang="en-US" sz="2200" dirty="0" smtClean="0">
                <a:solidFill>
                  <a:srgbClr val="0070C0"/>
                </a:solidFill>
              </a:rPr>
              <a:t>Anomaly – based bias adjustment</a:t>
            </a:r>
          </a:p>
          <a:p>
            <a:pPr lvl="1">
              <a:buClr>
                <a:schemeClr val="bg2"/>
              </a:buClr>
              <a:buSzPct val="90000"/>
              <a:buFont typeface="Symbol" pitchFamily="18" charset="2"/>
              <a:buChar char="·"/>
            </a:pPr>
            <a:endParaRPr lang="en-US" sz="2200" dirty="0" smtClean="0">
              <a:solidFill>
                <a:srgbClr val="0070C0"/>
              </a:solidFill>
            </a:endParaRPr>
          </a:p>
          <a:p>
            <a:pPr lvl="1">
              <a:buClr>
                <a:schemeClr val="bg2"/>
              </a:buClr>
              <a:buSzPct val="90000"/>
              <a:buFont typeface="Symbol" pitchFamily="18" charset="2"/>
              <a:buChar char="·"/>
            </a:pPr>
            <a:r>
              <a:rPr lang="en-US" sz="2200" dirty="0" smtClean="0">
                <a:solidFill>
                  <a:srgbClr val="0070C0"/>
                </a:solidFill>
              </a:rPr>
              <a:t>Correcting the mean and coefficient of variation</a:t>
            </a:r>
          </a:p>
          <a:p>
            <a:pPr lvl="1">
              <a:buClr>
                <a:schemeClr val="bg2"/>
              </a:buClr>
              <a:buSzPct val="90000"/>
              <a:buFont typeface="Symbol" pitchFamily="18" charset="2"/>
              <a:buChar char="·"/>
            </a:pPr>
            <a:endParaRPr lang="en-US" sz="2200" dirty="0" smtClean="0">
              <a:solidFill>
                <a:srgbClr val="0070C0"/>
              </a:solidFill>
            </a:endParaRPr>
          </a:p>
          <a:p>
            <a:pPr lvl="1">
              <a:buClr>
                <a:schemeClr val="bg2"/>
              </a:buClr>
              <a:buSzPct val="90000"/>
              <a:buFont typeface="Symbol" pitchFamily="18" charset="2"/>
              <a:buChar char="·"/>
            </a:pPr>
            <a:r>
              <a:rPr lang="en-US" sz="2200" dirty="0" smtClean="0">
                <a:solidFill>
                  <a:srgbClr val="0070C0"/>
                </a:solidFill>
              </a:rPr>
              <a:t>Many other methods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RFE and improved RFE: </a:t>
            </a:r>
            <a:r>
              <a:rPr lang="en-US" sz="3200" b="0" dirty="0" err="1" smtClean="0"/>
              <a:t>Narayani</a:t>
            </a:r>
            <a:r>
              <a:rPr lang="en-US" sz="3200" b="0" dirty="0" smtClean="0"/>
              <a:t> basin</a:t>
            </a:r>
            <a:endParaRPr lang="en-US" sz="3200" b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343" y="1600340"/>
            <a:ext cx="5568711" cy="265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476" y="4049486"/>
            <a:ext cx="5590495" cy="280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97486" y="2612571"/>
            <a:ext cx="174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chemeClr val="tx2"/>
                </a:solidFill>
              </a:rPr>
              <a:t>Basin averaged RFE</a:t>
            </a:r>
            <a:endParaRPr lang="en-US" sz="1600" b="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4844142"/>
            <a:ext cx="174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chemeClr val="tx2"/>
                </a:solidFill>
              </a:rPr>
              <a:t>Basin averaged Improved RFE</a:t>
            </a:r>
            <a:endParaRPr lang="en-US" sz="16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270888"/>
            <a:ext cx="3657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0" dirty="0" smtClean="0">
                <a:solidFill>
                  <a:srgbClr val="0070C0"/>
                </a:solidFill>
              </a:rPr>
              <a:t>Improved RFE</a:t>
            </a:r>
            <a:endParaRPr lang="en-US" sz="2800" b="0" dirty="0">
              <a:solidFill>
                <a:srgbClr val="0070C0"/>
              </a:solidFill>
            </a:endParaRPr>
          </a:p>
        </p:txBody>
      </p:sp>
      <p:pic>
        <p:nvPicPr>
          <p:cNvPr id="58369" name="Picture 2" descr="RFE with out local rain gauge_asia"/>
          <p:cNvPicPr>
            <a:picLocks noChangeAspect="1" noChangeArrowheads="1"/>
          </p:cNvPicPr>
          <p:nvPr/>
        </p:nvPicPr>
        <p:blipFill>
          <a:blip r:embed="rId2" cstate="print"/>
          <a:srcRect l="13166" r="6611"/>
          <a:stretch>
            <a:fillRect/>
          </a:stretch>
        </p:blipFill>
        <p:spPr bwMode="auto">
          <a:xfrm>
            <a:off x="4742688" y="2240414"/>
            <a:ext cx="4401312" cy="4617586"/>
          </a:xfrm>
          <a:prstGeom prst="rect">
            <a:avLst/>
          </a:prstGeom>
          <a:noFill/>
        </p:spPr>
      </p:pic>
      <p:pic>
        <p:nvPicPr>
          <p:cNvPr id="58371" name="Picture 1" descr="RFE with local rain gauge_asia"/>
          <p:cNvPicPr>
            <a:picLocks noChangeAspect="1" noChangeArrowheads="1"/>
          </p:cNvPicPr>
          <p:nvPr/>
        </p:nvPicPr>
        <p:blipFill>
          <a:blip r:embed="rId3" cstate="print"/>
          <a:srcRect l="11748" b="5627"/>
          <a:stretch>
            <a:fillRect/>
          </a:stretch>
        </p:blipFill>
        <p:spPr bwMode="auto">
          <a:xfrm>
            <a:off x="0" y="0"/>
            <a:ext cx="5152030" cy="4242816"/>
          </a:xfrm>
          <a:prstGeom prst="rect">
            <a:avLst/>
          </a:prstGeom>
          <a:noFill/>
        </p:spPr>
      </p:pic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1676400" y="1600200"/>
            <a:ext cx="1600200" cy="1371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5867400" y="3886200"/>
            <a:ext cx="1600200" cy="1371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3936" y="465598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dirty="0" smtClean="0">
                <a:solidFill>
                  <a:srgbClr val="0070C0"/>
                </a:solidFill>
              </a:rPr>
              <a:t>RFE-the shape of precipitation is given by the combination of satellite estimates, magnitude is inferred from GTS station data, need the maximum availability of the rain gauge stations - Incorporate more gauge data for improved rainfall estimates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/>
              <a:t>Rainfall ingestion: </a:t>
            </a:r>
            <a:r>
              <a:rPr lang="en-US" sz="3200" b="0" dirty="0" err="1" smtClean="0"/>
              <a:t>Narayani</a:t>
            </a:r>
            <a:r>
              <a:rPr lang="en-US" sz="3200" b="0" dirty="0" smtClean="0"/>
              <a:t> basin</a:t>
            </a:r>
            <a:endParaRPr lang="en-US" sz="3200" b="0" dirty="0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845" y="1767981"/>
            <a:ext cx="8880295" cy="460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51023" cy="1143000"/>
          </a:xfrm>
        </p:spPr>
        <p:txBody>
          <a:bodyPr/>
          <a:lstStyle/>
          <a:p>
            <a:r>
              <a:rPr lang="en-GB" sz="3200" b="0" dirty="0" smtClean="0"/>
              <a:t>Statistical comparison of performance of </a:t>
            </a:r>
            <a:r>
              <a:rPr lang="en-GB" sz="3200" b="0" dirty="0" err="1" smtClean="0"/>
              <a:t>GeoSFM</a:t>
            </a:r>
            <a:r>
              <a:rPr lang="en-GB" sz="3200" b="0" dirty="0" smtClean="0"/>
              <a:t> with unadjusted and adjusted RFE</a:t>
            </a:r>
            <a:endParaRPr lang="en-US" sz="3200" b="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1"/>
            <a:ext cx="8392886" cy="386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0"/>
            <a:ext cx="6838682" cy="1143000"/>
          </a:xfrm>
        </p:spPr>
        <p:txBody>
          <a:bodyPr/>
          <a:lstStyle/>
          <a:p>
            <a:r>
              <a:rPr lang="en-GB" dirty="0" smtClean="0"/>
              <a:t>Daily observed and simulated flows using bias-adjusted CPC_RFE2.0 rainfall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508" y="1319137"/>
            <a:ext cx="7787185" cy="474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6017653"/>
            <a:ext cx="9144000" cy="8403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Shrestha, M.S., Artan,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G.A.,Bajracharya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S.R., Gautam, D.K. and Tokar, S.A. (2011) Bias-adjusted satellite-based rainfall estimates for predicting floods: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Narayani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Basin. J. Flood Risk Management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76033" y="465331"/>
            <a:ext cx="6584950" cy="1143000"/>
          </a:xfrm>
        </p:spPr>
        <p:txBody>
          <a:bodyPr/>
          <a:lstStyle/>
          <a:p>
            <a:r>
              <a:rPr lang="en-US" dirty="0" smtClean="0"/>
              <a:t>One third of the disaster are floods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1105" t="14479" r="1472" b="1595"/>
          <a:stretch>
            <a:fillRect/>
          </a:stretch>
        </p:blipFill>
        <p:spPr>
          <a:xfrm>
            <a:off x="266701" y="1729397"/>
            <a:ext cx="5181600" cy="4463980"/>
          </a:xfrm>
          <a:prstGeom prst="round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66213" y="1623528"/>
            <a:ext cx="3291840" cy="2182356"/>
          </a:xfrm>
          <a:prstGeom prst="round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5486401" y="3827343"/>
            <a:ext cx="365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chemeClr val="tx2"/>
                </a:solidFill>
              </a:rPr>
              <a:t>Pakistan floods: 2000 </a:t>
            </a:r>
            <a:r>
              <a:rPr lang="en-US" sz="1600" b="0" dirty="0">
                <a:solidFill>
                  <a:schemeClr val="tx2"/>
                </a:solidFill>
              </a:rPr>
              <a:t>killed, 20 million affected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5775325" y="6235700"/>
            <a:ext cx="34163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2">
                  <a:lumMod val="90000"/>
                  <a:lumOff val="10000"/>
                </a:schemeClr>
              </a:buClr>
              <a:buSzPct val="90000"/>
              <a:defRPr/>
            </a:pPr>
            <a:r>
              <a:rPr lang="en-US" sz="1600" b="0" dirty="0" err="1" smtClean="0">
                <a:solidFill>
                  <a:schemeClr val="tx2"/>
                </a:solidFill>
              </a:rPr>
              <a:t>Uttarakhand</a:t>
            </a:r>
            <a:r>
              <a:rPr lang="en-US" sz="1600" b="0" dirty="0" smtClean="0">
                <a:solidFill>
                  <a:schemeClr val="tx2"/>
                </a:solidFill>
              </a:rPr>
              <a:t> disaster: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  <a:buSzPct val="90000"/>
              <a:defRPr/>
            </a:pPr>
            <a:r>
              <a:rPr lang="en-US" sz="1600" b="0" dirty="0" smtClean="0">
                <a:solidFill>
                  <a:schemeClr val="tx2"/>
                </a:solidFill>
              </a:rPr>
              <a:t>&gt;5000 killed, millions affected</a:t>
            </a:r>
            <a:endParaRPr lang="en-US" sz="1600" b="0" dirty="0">
              <a:solidFill>
                <a:schemeClr val="tx2"/>
              </a:solidFill>
            </a:endParaRP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185738" y="6211888"/>
            <a:ext cx="538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dirty="0" smtClean="0">
                <a:solidFill>
                  <a:schemeClr val="tx2"/>
                </a:solidFill>
              </a:rPr>
              <a:t>Most floods are </a:t>
            </a:r>
            <a:r>
              <a:rPr lang="en-US" sz="1600" b="0" dirty="0" err="1" smtClean="0">
                <a:solidFill>
                  <a:schemeClr val="tx2"/>
                </a:solidFill>
              </a:rPr>
              <a:t>transboundary</a:t>
            </a:r>
            <a:r>
              <a:rPr lang="en-US" sz="1600" b="0" dirty="0" smtClean="0">
                <a:solidFill>
                  <a:schemeClr val="tx2"/>
                </a:solidFill>
              </a:rPr>
              <a:t> which requires cooperation across borders</a:t>
            </a:r>
            <a:endParaRPr lang="en-US" sz="1600" b="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78" y="4140827"/>
            <a:ext cx="3745522" cy="2174317"/>
          </a:xfrm>
          <a:prstGeom prst="round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79400" y="354013"/>
            <a:ext cx="6584950" cy="1143000"/>
          </a:xfrm>
        </p:spPr>
        <p:txBody>
          <a:bodyPr/>
          <a:lstStyle/>
          <a:p>
            <a:r>
              <a:rPr lang="en-US" sz="3200" b="0" dirty="0" smtClean="0"/>
              <a:t>Summary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81000" y="1642135"/>
            <a:ext cx="8229600" cy="5215865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bg2"/>
              </a:buClr>
              <a:buSzPct val="90000"/>
            </a:pPr>
            <a:r>
              <a:rPr lang="en-GB" sz="1800" dirty="0" smtClean="0">
                <a:solidFill>
                  <a:srgbClr val="0070C0"/>
                </a:solidFill>
                <a:cs typeface="Times New Roman" pitchFamily="18" charset="0"/>
              </a:rPr>
              <a:t>Using </a:t>
            </a:r>
            <a:r>
              <a:rPr lang="en-GB" sz="1800" b="1" i="1" dirty="0" smtClean="0">
                <a:solidFill>
                  <a:srgbClr val="0070C0"/>
                </a:solidFill>
                <a:cs typeface="Times New Roman" pitchFamily="18" charset="0"/>
              </a:rPr>
              <a:t>new technology and advanced scientific knowledge </a:t>
            </a:r>
            <a:r>
              <a:rPr lang="en-GB" sz="1800" dirty="0" smtClean="0">
                <a:solidFill>
                  <a:srgbClr val="0070C0"/>
                </a:solidFill>
                <a:cs typeface="Times New Roman" pitchFamily="18" charset="0"/>
              </a:rPr>
              <a:t>for monitoring, assessing, forecasting and communicating information</a:t>
            </a:r>
            <a:endParaRPr lang="en-US" sz="1800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  <a:buClr>
                <a:schemeClr val="bg2"/>
              </a:buClr>
              <a:buSzPct val="90000"/>
              <a:buFont typeface="Symbol" pitchFamily="18" charset="2"/>
              <a:buChar char="·"/>
            </a:pPr>
            <a:r>
              <a:rPr lang="en-US" sz="1800" dirty="0" smtClean="0">
                <a:solidFill>
                  <a:srgbClr val="0070C0"/>
                </a:solidFill>
              </a:rPr>
              <a:t>Data formats are important as data preparation takes a lot of time and energy </a:t>
            </a:r>
          </a:p>
          <a:p>
            <a:pPr>
              <a:spcAft>
                <a:spcPts val="600"/>
              </a:spcAft>
              <a:buClr>
                <a:schemeClr val="bg2"/>
              </a:buClr>
              <a:buSzPct val="90000"/>
              <a:buFont typeface="Symbol" pitchFamily="18" charset="2"/>
              <a:buChar char="·"/>
            </a:pPr>
            <a:r>
              <a:rPr lang="en-US" sz="1800" dirty="0" smtClean="0">
                <a:solidFill>
                  <a:srgbClr val="0070C0"/>
                </a:solidFill>
              </a:rPr>
              <a:t>Good quality </a:t>
            </a:r>
            <a:r>
              <a:rPr lang="en-US" sz="1800" dirty="0" err="1" smtClean="0">
                <a:solidFill>
                  <a:srgbClr val="0070C0"/>
                </a:solidFill>
              </a:rPr>
              <a:t>insitu</a:t>
            </a:r>
            <a:r>
              <a:rPr lang="en-US" sz="1800" dirty="0" smtClean="0">
                <a:solidFill>
                  <a:srgbClr val="0070C0"/>
                </a:solidFill>
              </a:rPr>
              <a:t> data is essential for model calibration and validation</a:t>
            </a:r>
          </a:p>
          <a:p>
            <a:pPr>
              <a:spcAft>
                <a:spcPts val="600"/>
              </a:spcAft>
              <a:buClr>
                <a:schemeClr val="bg2"/>
              </a:buClr>
              <a:buSzPct val="90000"/>
              <a:buFont typeface="Symbol" pitchFamily="18" charset="2"/>
              <a:buChar char="·"/>
            </a:pPr>
            <a:r>
              <a:rPr lang="en-US" sz="1800" dirty="0" smtClean="0">
                <a:solidFill>
                  <a:srgbClr val="0070C0"/>
                </a:solidFill>
              </a:rPr>
              <a:t>Improved understanding of flood forecasting methods and models</a:t>
            </a:r>
          </a:p>
          <a:p>
            <a:pPr>
              <a:spcAft>
                <a:spcPts val="600"/>
              </a:spcAft>
              <a:buClr>
                <a:schemeClr val="bg2"/>
              </a:buClr>
              <a:buSzPct val="90000"/>
            </a:pPr>
            <a:r>
              <a:rPr lang="en-US" sz="1800" dirty="0" smtClean="0">
                <a:solidFill>
                  <a:srgbClr val="0070C0"/>
                </a:solidFill>
              </a:rPr>
              <a:t>More accurate (quantitative) and high </a:t>
            </a:r>
            <a:r>
              <a:rPr lang="en-US" sz="1800" b="1" dirty="0" smtClean="0">
                <a:solidFill>
                  <a:srgbClr val="0070C0"/>
                </a:solidFill>
              </a:rPr>
              <a:t>resolution data are necessary</a:t>
            </a:r>
            <a:r>
              <a:rPr lang="en-US" sz="1800" dirty="0" smtClean="0">
                <a:solidFill>
                  <a:srgbClr val="0070C0"/>
                </a:solidFill>
              </a:rPr>
              <a:t> for reasonable flood predictions. It is difficult to predict the floods quantitatively using current satellite based data. We can only give an </a:t>
            </a:r>
            <a:r>
              <a:rPr lang="en-US" sz="1800" b="1" dirty="0" smtClean="0">
                <a:solidFill>
                  <a:srgbClr val="0070C0"/>
                </a:solidFill>
              </a:rPr>
              <a:t>indication of probability of occurrence</a:t>
            </a:r>
            <a:endParaRPr lang="en-US" sz="1800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  <a:buClr>
                <a:schemeClr val="bg2"/>
              </a:buClr>
              <a:buSzPct val="90000"/>
              <a:buFont typeface="Symbol" pitchFamily="18" charset="2"/>
              <a:buChar char="·"/>
            </a:pPr>
            <a:r>
              <a:rPr lang="en-US" sz="1800" b="1" i="1" dirty="0" err="1" smtClean="0">
                <a:solidFill>
                  <a:srgbClr val="0070C0"/>
                </a:solidFill>
              </a:rPr>
              <a:t>Intercomparison</a:t>
            </a:r>
            <a:r>
              <a:rPr lang="en-US" sz="1800" b="1" i="1" dirty="0" smtClean="0">
                <a:solidFill>
                  <a:srgbClr val="0070C0"/>
                </a:solidFill>
              </a:rPr>
              <a:t> of satellite based rainfall estimates </a:t>
            </a:r>
            <a:r>
              <a:rPr lang="en-US" sz="1800" dirty="0" smtClean="0">
                <a:solidFill>
                  <a:srgbClr val="0070C0"/>
                </a:solidFill>
              </a:rPr>
              <a:t>and models for flood forecasting needs to be further explored.</a:t>
            </a:r>
          </a:p>
          <a:p>
            <a:pPr>
              <a:spcAft>
                <a:spcPts val="600"/>
              </a:spcAft>
              <a:buClr>
                <a:schemeClr val="bg2"/>
              </a:buClr>
              <a:buSzPct val="90000"/>
              <a:buFont typeface="Symbol" pitchFamily="18" charset="2"/>
              <a:buChar char="·"/>
            </a:pPr>
            <a:r>
              <a:rPr lang="en-US" sz="1800" dirty="0" smtClean="0">
                <a:solidFill>
                  <a:srgbClr val="0070C0"/>
                </a:solidFill>
              </a:rPr>
              <a:t>Continued </a:t>
            </a:r>
            <a:r>
              <a:rPr lang="en-US" sz="1800" b="1" i="1" dirty="0" smtClean="0">
                <a:solidFill>
                  <a:srgbClr val="0070C0"/>
                </a:solidFill>
              </a:rPr>
              <a:t>training and capacity building </a:t>
            </a:r>
            <a:r>
              <a:rPr lang="en-US" sz="1800" dirty="0" smtClean="0">
                <a:solidFill>
                  <a:srgbClr val="0070C0"/>
                </a:solidFill>
              </a:rPr>
              <a:t>in state of the art technology such as application of satellite-based precipitation in the region is necessary to enhance flood risk management.</a:t>
            </a:r>
          </a:p>
          <a:p>
            <a:pPr>
              <a:spcAft>
                <a:spcPts val="600"/>
              </a:spcAft>
              <a:buClr>
                <a:schemeClr val="bg2"/>
              </a:buClr>
            </a:pPr>
            <a:endParaRPr lang="en-US" sz="18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umjung(Khumbu)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rcRect t="4738" r="344" b="3372"/>
          <a:stretch>
            <a:fillRect/>
          </a:stretch>
        </p:blipFill>
        <p:spPr>
          <a:xfrm>
            <a:off x="0" y="1560786"/>
            <a:ext cx="9143999" cy="5297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title"/>
          </p:nvPr>
        </p:nvSpPr>
        <p:spPr>
          <a:xfrm>
            <a:off x="196554" y="415148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Why satellite rainfall estimate?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9141"/>
            <a:ext cx="3767138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66B3"/>
              </a:buClr>
              <a:buSzPct val="90000"/>
              <a:buFont typeface="Symbol" pitchFamily="18" charset="2"/>
              <a:buChar char="·"/>
              <a:defRPr/>
            </a:pPr>
            <a:r>
              <a:rPr lang="en-US" sz="2000" dirty="0" smtClean="0">
                <a:solidFill>
                  <a:srgbClr val="0066B3"/>
                </a:solidFill>
              </a:rPr>
              <a:t>Inadequate density of </a:t>
            </a:r>
            <a:r>
              <a:rPr lang="en-US" sz="2000" dirty="0" err="1" smtClean="0">
                <a:solidFill>
                  <a:srgbClr val="0066B3"/>
                </a:solidFill>
              </a:rPr>
              <a:t>hydrometeorological</a:t>
            </a:r>
            <a:r>
              <a:rPr lang="en-US" sz="2000" dirty="0" smtClean="0">
                <a:solidFill>
                  <a:srgbClr val="0066B3"/>
                </a:solidFill>
              </a:rPr>
              <a:t> stations</a:t>
            </a:r>
          </a:p>
          <a:p>
            <a:pPr eaLnBrk="1" fontAlgn="auto" hangingPunct="1">
              <a:spcAft>
                <a:spcPts val="0"/>
              </a:spcAft>
              <a:buClr>
                <a:srgbClr val="0066B3"/>
              </a:buClr>
              <a:buSzPct val="90000"/>
              <a:buFont typeface="Symbol" pitchFamily="18" charset="2"/>
              <a:buChar char="·"/>
              <a:defRPr/>
            </a:pPr>
            <a:endParaRPr lang="en-US" sz="2000" dirty="0" smtClean="0">
              <a:solidFill>
                <a:srgbClr val="0066B3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0066B3"/>
              </a:buClr>
              <a:buSzPct val="90000"/>
              <a:buFont typeface="Symbol" pitchFamily="18" charset="2"/>
              <a:buChar char="·"/>
              <a:defRPr/>
            </a:pPr>
            <a:r>
              <a:rPr lang="en-US" sz="2000" dirty="0" smtClean="0">
                <a:solidFill>
                  <a:srgbClr val="0066B3"/>
                </a:solidFill>
              </a:rPr>
              <a:t>Delay in data transmission</a:t>
            </a:r>
          </a:p>
          <a:p>
            <a:pPr eaLnBrk="1" fontAlgn="auto" hangingPunct="1">
              <a:spcAft>
                <a:spcPts val="0"/>
              </a:spcAft>
              <a:buClr>
                <a:srgbClr val="0066B3"/>
              </a:buClr>
              <a:buSzPct val="90000"/>
              <a:buFont typeface="Symbol" pitchFamily="18" charset="2"/>
              <a:buChar char="·"/>
              <a:defRPr/>
            </a:pPr>
            <a:endParaRPr lang="en-US" sz="2000" dirty="0" smtClean="0">
              <a:solidFill>
                <a:srgbClr val="0066B3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0066B3"/>
              </a:buClr>
              <a:buSzPct val="90000"/>
              <a:buFont typeface="Symbol" pitchFamily="18" charset="2"/>
              <a:buChar char="·"/>
              <a:defRPr/>
            </a:pPr>
            <a:r>
              <a:rPr lang="en-US" sz="2000" dirty="0" smtClean="0">
                <a:solidFill>
                  <a:srgbClr val="0066B3"/>
                </a:solidFill>
              </a:rPr>
              <a:t>Not adequate lead time – limited data sharing across </a:t>
            </a:r>
            <a:r>
              <a:rPr lang="en-US" sz="2000" dirty="0" err="1" smtClean="0">
                <a:solidFill>
                  <a:srgbClr val="0066B3"/>
                </a:solidFill>
              </a:rPr>
              <a:t>transboundary</a:t>
            </a:r>
            <a:r>
              <a:rPr lang="en-US" sz="2000" dirty="0" smtClean="0">
                <a:solidFill>
                  <a:srgbClr val="0066B3"/>
                </a:solidFill>
              </a:rPr>
              <a:t> borders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53252" name="Picture 9" descr="rfecomp_20060223"/>
          <p:cNvPicPr>
            <a:picLocks noChangeAspect="1" noChangeArrowheads="1"/>
          </p:cNvPicPr>
          <p:nvPr/>
        </p:nvPicPr>
        <p:blipFill>
          <a:blip r:embed="rId2" cstate="print"/>
          <a:srcRect l="1036" t="5365" r="519" b="2095"/>
          <a:stretch>
            <a:fillRect/>
          </a:stretch>
        </p:blipFill>
        <p:spPr bwMode="auto">
          <a:xfrm>
            <a:off x="3657601" y="1891862"/>
            <a:ext cx="5417370" cy="393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/>
          <p:nvPr/>
        </p:nvGrpSpPr>
        <p:grpSpPr>
          <a:xfrm>
            <a:off x="3967663" y="2270235"/>
            <a:ext cx="2580282" cy="2141488"/>
            <a:chOff x="762008" y="1524003"/>
            <a:chExt cx="3352792" cy="2971802"/>
          </a:xfrm>
        </p:grpSpPr>
        <p:sp>
          <p:nvSpPr>
            <p:cNvPr id="6" name="Oval 4"/>
            <p:cNvSpPr/>
            <p:nvPr/>
          </p:nvSpPr>
          <p:spPr>
            <a:xfrm rot="1440003">
              <a:off x="762008" y="1828802"/>
              <a:ext cx="838203" cy="9905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noFill/>
            <a:ln w="38103">
              <a:solidFill>
                <a:srgbClr val="8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" name="Oval 5"/>
            <p:cNvSpPr/>
            <p:nvPr/>
          </p:nvSpPr>
          <p:spPr>
            <a:xfrm rot="20099990">
              <a:off x="2971803" y="2743202"/>
              <a:ext cx="990596" cy="175260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noFill/>
            <a:ln w="38103">
              <a:solidFill>
                <a:srgbClr val="8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" name="Rectangle 6"/>
            <p:cNvSpPr/>
            <p:nvPr/>
          </p:nvSpPr>
          <p:spPr>
            <a:xfrm>
              <a:off x="2057400" y="1524003"/>
              <a:ext cx="2057400" cy="914400"/>
            </a:xfrm>
            <a:prstGeom prst="rect">
              <a:avLst/>
            </a:prstGeom>
            <a:solidFill>
              <a:srgbClr val="800000"/>
            </a:solidFill>
            <a:ln w="9528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1" compatLnSpc="1"/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chemeClr val="accent5">
                      <a:lumMod val="60000"/>
                      <a:lumOff val="40000"/>
                    </a:schemeClr>
                  </a:solidFill>
                  <a:uFillTx/>
                  <a:latin typeface="Tahoma" pitchFamily="34"/>
                  <a:cs typeface="Angsana New" pitchFamily="18"/>
                </a:rPr>
                <a:t>Failure to Capture</a:t>
              </a:r>
            </a:p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>
                  <a:solidFill>
                    <a:schemeClr val="accent5">
                      <a:lumMod val="60000"/>
                      <a:lumOff val="40000"/>
                    </a:schemeClr>
                  </a:solidFill>
                  <a:uFillTx/>
                  <a:latin typeface="Tahoma" pitchFamily="34"/>
                  <a:cs typeface="Angsana New" pitchFamily="18"/>
                </a:rPr>
                <a:t>Significant Rainfall</a:t>
              </a:r>
            </a:p>
          </p:txBody>
        </p:sp>
        <p:sp>
          <p:nvSpPr>
            <p:cNvPr id="9" name="Line 7"/>
            <p:cNvSpPr/>
            <p:nvPr/>
          </p:nvSpPr>
          <p:spPr>
            <a:xfrm flipH="1">
              <a:off x="1600200" y="1981203"/>
              <a:ext cx="457200" cy="1524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" name="Line 8"/>
            <p:cNvSpPr/>
            <p:nvPr/>
          </p:nvSpPr>
          <p:spPr>
            <a:xfrm>
              <a:off x="3047996" y="2438403"/>
              <a:ext cx="152403" cy="381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201613"/>
            <a:ext cx="6584950" cy="1143000"/>
          </a:xfrm>
        </p:spPr>
        <p:txBody>
          <a:bodyPr/>
          <a:lstStyle/>
          <a:p>
            <a:r>
              <a:rPr lang="en-US" sz="3200" b="0" dirty="0" smtClean="0">
                <a:cs typeface="Times New Roman" pitchFamily="18" charset="0"/>
              </a:rPr>
              <a:t>Application of satellite-based rainfall estimates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364" name="Content Placeholder 3" descr="F:\Kyoto10\Kyoto11\Rainfall Estimates 28_29 July 2010\cpc_rfe_v2.0_dly_asia.20100728.jpg"/>
          <p:cNvPicPr>
            <a:picLocks noGrp="1"/>
          </p:cNvPicPr>
          <p:nvPr>
            <p:ph idx="1"/>
          </p:nvPr>
        </p:nvPicPr>
        <p:blipFill>
          <a:blip r:embed="rId2" cstate="print"/>
          <a:srcRect l="6737" t="6229" r="6317" b="5701"/>
          <a:stretch>
            <a:fillRect/>
          </a:stretch>
        </p:blipFill>
        <p:spPr>
          <a:xfrm>
            <a:off x="4071069" y="2608028"/>
            <a:ext cx="5072932" cy="3924535"/>
          </a:xfrm>
        </p:spPr>
      </p:pic>
      <p:sp>
        <p:nvSpPr>
          <p:cNvPr id="15365" name="Rectangle 3"/>
          <p:cNvSpPr txBox="1">
            <a:spLocks noChangeArrowheads="1"/>
          </p:cNvSpPr>
          <p:nvPr/>
        </p:nvSpPr>
        <p:spPr bwMode="auto">
          <a:xfrm>
            <a:off x="188403" y="1838380"/>
            <a:ext cx="4343842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066B3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rgbClr val="0066B3"/>
                </a:solidFill>
              </a:rPr>
              <a:t>Objective </a:t>
            </a:r>
            <a:r>
              <a:rPr lang="en-US" sz="2000" dirty="0">
                <a:solidFill>
                  <a:srgbClr val="0066B3"/>
                </a:solidFill>
              </a:rPr>
              <a:t>1: </a:t>
            </a:r>
            <a:r>
              <a:rPr lang="en-US" altLang="zh-CN" sz="2000" b="0" dirty="0">
                <a:solidFill>
                  <a:srgbClr val="0066B3"/>
                </a:solidFill>
                <a:ea typeface="SimSun" pitchFamily="2" charset="-122"/>
              </a:rPr>
              <a:t>Assess the accuracy of satellite-based rainfall estimates and make </a:t>
            </a:r>
            <a:r>
              <a:rPr lang="en-US" altLang="zh-CN" sz="2000" b="0" dirty="0" err="1" smtClean="0">
                <a:solidFill>
                  <a:srgbClr val="0066B3"/>
                </a:solidFill>
                <a:ea typeface="SimSun" pitchFamily="2" charset="-122"/>
              </a:rPr>
              <a:t>intercomparisons</a:t>
            </a:r>
            <a:endParaRPr lang="en-US" altLang="zh-CN" sz="2000" b="0" dirty="0" smtClean="0">
              <a:solidFill>
                <a:srgbClr val="0066B3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buClr>
                <a:srgbClr val="0066B3"/>
              </a:buClr>
              <a:buFont typeface="Arial" charset="0"/>
              <a:buChar char="•"/>
            </a:pPr>
            <a:endParaRPr lang="en-US" altLang="zh-CN" sz="2000" b="0" dirty="0">
              <a:solidFill>
                <a:srgbClr val="0066B3"/>
              </a:solidFill>
              <a:ea typeface="SimSun" pitchFamily="2" charset="-122"/>
            </a:endParaRPr>
          </a:p>
          <a:p>
            <a:pPr>
              <a:spcBef>
                <a:spcPct val="20000"/>
              </a:spcBef>
              <a:buClr>
                <a:srgbClr val="0066B3"/>
              </a:buClr>
              <a:buFont typeface="Arial" charset="0"/>
              <a:buChar char="•"/>
            </a:pPr>
            <a:r>
              <a:rPr lang="en-US" altLang="zh-CN" sz="2000" dirty="0">
                <a:solidFill>
                  <a:srgbClr val="0066B3"/>
                </a:solidFill>
                <a:ea typeface="SimSun" pitchFamily="2" charset="-122"/>
              </a:rPr>
              <a:t>Objective 2</a:t>
            </a:r>
            <a:r>
              <a:rPr lang="en-US" altLang="zh-CN" sz="2000" b="0" dirty="0">
                <a:solidFill>
                  <a:srgbClr val="0066B3"/>
                </a:solidFill>
                <a:ea typeface="SimSun" pitchFamily="2" charset="-122"/>
              </a:rPr>
              <a:t>:Applying the satellite-based rainfall estimates for flood prediction and integration of snow and glacier into rainfall runoff </a:t>
            </a:r>
            <a:r>
              <a:rPr lang="en-US" altLang="zh-CN" sz="2000" b="0" dirty="0" err="1">
                <a:solidFill>
                  <a:srgbClr val="0066B3"/>
                </a:solidFill>
                <a:ea typeface="SimSun" pitchFamily="2" charset="-122"/>
              </a:rPr>
              <a:t>modelling</a:t>
            </a:r>
            <a:endParaRPr lang="en-US" altLang="zh-CN" sz="2000" b="0" dirty="0">
              <a:solidFill>
                <a:srgbClr val="0066B3"/>
              </a:solidFill>
              <a:ea typeface="SimSun" pitchFamily="2" charset="-122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0" dirty="0" smtClean="0"/>
              <a:t>Satellite - based rainfall estimate: </a:t>
            </a:r>
            <a:br>
              <a:rPr lang="en-US" sz="3200" b="0" dirty="0" smtClean="0"/>
            </a:br>
            <a:r>
              <a:rPr lang="en-US" sz="3200" b="0" dirty="0" smtClean="0"/>
              <a:t>NOAA CPC-RFE2.0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4" y="1752600"/>
            <a:ext cx="8043821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2"/>
              </a:buClr>
              <a:buSzPct val="90000"/>
              <a:buFont typeface="Symbol" pitchFamily="18" charset="2"/>
              <a:buChar char="·"/>
            </a:pPr>
            <a:r>
              <a:rPr lang="en-US" dirty="0" smtClean="0">
                <a:solidFill>
                  <a:srgbClr val="0070C0"/>
                </a:solidFill>
              </a:rPr>
              <a:t>Initial version became operational in January 2001</a:t>
            </a:r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SzPct val="90000"/>
              <a:buFont typeface="Symbol" pitchFamily="18" charset="2"/>
              <a:buChar char="·"/>
            </a:pPr>
            <a:endParaRPr lang="en-US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SzPct val="90000"/>
              <a:buFont typeface="Symbol" pitchFamily="18" charset="2"/>
              <a:buChar char="·"/>
            </a:pPr>
            <a:r>
              <a:rPr lang="en-US" dirty="0" smtClean="0">
                <a:solidFill>
                  <a:srgbClr val="0066B3"/>
                </a:solidFill>
              </a:rPr>
              <a:t>Originally</a:t>
            </a:r>
            <a:r>
              <a:rPr lang="en-US" dirty="0" smtClean="0">
                <a:solidFill>
                  <a:srgbClr val="0070C0"/>
                </a:solidFill>
              </a:rPr>
              <a:t> run over the African continent then expanded to southern Asia and western Asia / eastern Europe</a:t>
            </a:r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SzPct val="90000"/>
              <a:buFont typeface="Symbol" pitchFamily="18" charset="2"/>
              <a:buChar char="·"/>
            </a:pPr>
            <a:endParaRPr lang="en-US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SzPct val="90000"/>
              <a:buFont typeface="Symbol" pitchFamily="18" charset="2"/>
              <a:buChar char="·"/>
            </a:pPr>
            <a:r>
              <a:rPr lang="en-US" dirty="0" smtClean="0">
                <a:solidFill>
                  <a:srgbClr val="0070C0"/>
                </a:solidFill>
              </a:rPr>
              <a:t>Product is a combination of surface and satellite precipitation information</a:t>
            </a:r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SzPct val="90000"/>
              <a:buFont typeface="Symbol" pitchFamily="18" charset="2"/>
              <a:buChar char="·"/>
            </a:pPr>
            <a:endParaRPr lang="en-US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SzPct val="90000"/>
              <a:buFont typeface="Symbol" pitchFamily="18" charset="2"/>
              <a:buChar char="·"/>
            </a:pPr>
            <a:r>
              <a:rPr lang="en-US" dirty="0" smtClean="0">
                <a:solidFill>
                  <a:srgbClr val="0070C0"/>
                </a:solidFill>
              </a:rPr>
              <a:t>Spatial resolution: 0.1 degree</a:t>
            </a:r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SzPct val="90000"/>
              <a:buFont typeface="Symbol" pitchFamily="18" charset="2"/>
              <a:buChar char="·"/>
            </a:pPr>
            <a:endParaRPr lang="en-US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SzPct val="90000"/>
              <a:buFont typeface="Symbol" pitchFamily="18" charset="2"/>
              <a:buChar char="·"/>
            </a:pPr>
            <a:r>
              <a:rPr lang="en-US" dirty="0" smtClean="0">
                <a:solidFill>
                  <a:srgbClr val="0070C0"/>
                </a:solidFill>
              </a:rPr>
              <a:t>Temporal resolution: daily</a:t>
            </a:r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SzPct val="90000"/>
              <a:buFont typeface="Symbol" pitchFamily="18" charset="2"/>
              <a:buChar char="·"/>
            </a:pPr>
            <a:endParaRPr lang="en-US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2"/>
              </a:buClr>
              <a:buSzPct val="90000"/>
              <a:buFont typeface="Symbol" pitchFamily="18" charset="2"/>
              <a:buChar char="·"/>
            </a:pPr>
            <a:r>
              <a:rPr lang="en-US" dirty="0" smtClean="0">
                <a:solidFill>
                  <a:srgbClr val="0070C0"/>
                </a:solidFill>
              </a:rPr>
              <a:t>Domain: 5</a:t>
            </a:r>
            <a:r>
              <a:rPr lang="en-US" baseline="30000" dirty="0" smtClean="0">
                <a:solidFill>
                  <a:srgbClr val="0070C0"/>
                </a:solidFill>
              </a:rPr>
              <a:t>o</a:t>
            </a:r>
            <a:r>
              <a:rPr lang="en-US" dirty="0" smtClean="0">
                <a:solidFill>
                  <a:srgbClr val="0070C0"/>
                </a:solidFill>
              </a:rPr>
              <a:t> to 40</a:t>
            </a:r>
            <a:r>
              <a:rPr lang="en-US" baseline="30000" dirty="0" smtClean="0">
                <a:solidFill>
                  <a:srgbClr val="0070C0"/>
                </a:solidFill>
              </a:rPr>
              <a:t>o</a:t>
            </a:r>
            <a:r>
              <a:rPr lang="en-US" dirty="0" smtClean="0">
                <a:solidFill>
                  <a:srgbClr val="0070C0"/>
                </a:solidFill>
              </a:rPr>
              <a:t>N, 60</a:t>
            </a:r>
            <a:r>
              <a:rPr lang="en-US" baseline="30000" dirty="0" smtClean="0">
                <a:solidFill>
                  <a:srgbClr val="0070C0"/>
                </a:solidFill>
              </a:rPr>
              <a:t>o</a:t>
            </a:r>
            <a:r>
              <a:rPr lang="en-US" dirty="0" smtClean="0">
                <a:solidFill>
                  <a:srgbClr val="0070C0"/>
                </a:solidFill>
              </a:rPr>
              <a:t> to 110</a:t>
            </a:r>
            <a:r>
              <a:rPr lang="en-US" baseline="30000" dirty="0" smtClean="0">
                <a:solidFill>
                  <a:srgbClr val="0070C0"/>
                </a:solidFill>
              </a:rPr>
              <a:t>o</a:t>
            </a:r>
            <a:r>
              <a:rPr lang="en-US" dirty="0" smtClean="0">
                <a:solidFill>
                  <a:srgbClr val="0070C0"/>
                </a:solidFill>
              </a:rPr>
              <a:t>E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90000"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775"/>
            <a:ext cx="6967470" cy="1143000"/>
          </a:xfrm>
        </p:spPr>
        <p:txBody>
          <a:bodyPr/>
          <a:lstStyle/>
          <a:p>
            <a:r>
              <a:rPr lang="en-US" sz="3200" dirty="0" smtClean="0"/>
              <a:t>Methodology for verification of satellite-based rainfall estimates </a:t>
            </a:r>
            <a:endParaRPr lang="en-US" sz="3200" dirty="0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70" y="1905531"/>
            <a:ext cx="6735750" cy="46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area: </a:t>
            </a:r>
            <a:r>
              <a:rPr lang="en-US" dirty="0" err="1" smtClean="0"/>
              <a:t>Narayani</a:t>
            </a:r>
            <a:r>
              <a:rPr lang="en-US" dirty="0" smtClean="0"/>
              <a:t> basin</a:t>
            </a:r>
            <a:endParaRPr lang="en-US" dirty="0"/>
          </a:p>
        </p:txBody>
      </p:sp>
      <p:pic>
        <p:nvPicPr>
          <p:cNvPr id="121858" name="Picture 2" descr="F:\Kyoto10\Kyoto10\location_lo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3079"/>
            <a:ext cx="5857129" cy="4525963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00045" y="1874838"/>
            <a:ext cx="333286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90000"/>
              <a:tabLst/>
              <a:defRPr/>
            </a:pPr>
            <a:r>
              <a:rPr lang="en-US" sz="1600" dirty="0" smtClean="0">
                <a:solidFill>
                  <a:srgbClr val="061456"/>
                </a:solidFill>
                <a:latin typeface="+mn-lt"/>
              </a:rPr>
              <a:t>Basin characteristics: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90000"/>
              <a:tabLst/>
              <a:defRPr/>
            </a:pPr>
            <a:endParaRPr lang="en-US" sz="1600" dirty="0" smtClean="0">
              <a:solidFill>
                <a:srgbClr val="061456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90000"/>
              <a:buFont typeface="Symbol" pitchFamily="18" charset="2"/>
              <a:buChar char="·"/>
              <a:tabLst/>
              <a:defRPr/>
            </a:pPr>
            <a:r>
              <a:rPr lang="en-US" sz="1600" b="0" dirty="0" smtClean="0">
                <a:solidFill>
                  <a:srgbClr val="061456"/>
                </a:solidFill>
                <a:latin typeface="+mn-lt"/>
              </a:rPr>
              <a:t>Located in central Nepal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90000"/>
              <a:buFont typeface="Symbol" pitchFamily="18" charset="2"/>
              <a:buChar char="·"/>
              <a:tabLst/>
              <a:defRPr/>
            </a:pPr>
            <a:endParaRPr lang="en-US" sz="1600" b="0" dirty="0" smtClean="0">
              <a:solidFill>
                <a:srgbClr val="061456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90000"/>
              <a:buFont typeface="Symbol" pitchFamily="18" charset="2"/>
              <a:buChar char="·"/>
              <a:tabLst/>
              <a:defRPr/>
            </a:pPr>
            <a:r>
              <a:rPr lang="en-US" sz="1600" b="0" dirty="0" smtClean="0">
                <a:solidFill>
                  <a:srgbClr val="061456"/>
                </a:solidFill>
                <a:latin typeface="+mn-lt"/>
              </a:rPr>
              <a:t>Catchment area = 32, 000 km</a:t>
            </a:r>
            <a:r>
              <a:rPr lang="en-US" sz="1600" b="0" baseline="30000" dirty="0" smtClean="0">
                <a:solidFill>
                  <a:srgbClr val="061456"/>
                </a:solidFill>
                <a:latin typeface="+mn-lt"/>
              </a:rPr>
              <a:t>2</a:t>
            </a:r>
            <a:endParaRPr kumimoji="0" lang="en-US" sz="1600" b="0" i="0" u="none" strike="noStrike" kern="1200" cap="none" spc="0" normalizeH="0" baseline="30000" noProof="0" dirty="0" smtClean="0">
              <a:ln>
                <a:noFill/>
              </a:ln>
              <a:solidFill>
                <a:srgbClr val="0614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90000"/>
              <a:buFont typeface="Symbol" pitchFamily="18" charset="2"/>
              <a:buChar char="·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614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90000"/>
              <a:buFont typeface="Symbol" pitchFamily="18" charset="2"/>
              <a:buChar char="·"/>
              <a:tabLst/>
              <a:defRPr/>
            </a:pPr>
            <a:r>
              <a:rPr lang="en-US" sz="1600" b="0" noProof="0" dirty="0" smtClean="0">
                <a:solidFill>
                  <a:srgbClr val="061456"/>
                </a:solidFill>
                <a:latin typeface="+mn-lt"/>
              </a:rPr>
              <a:t>Elevation variation 8167-100 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90000"/>
              <a:buFont typeface="Symbol" pitchFamily="18" charset="2"/>
              <a:buChar char="·"/>
              <a:tabLst/>
              <a:defRPr/>
            </a:pPr>
            <a:endParaRPr lang="en-US" sz="1600" b="0" noProof="0" dirty="0" smtClean="0">
              <a:solidFill>
                <a:srgbClr val="061456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90000"/>
              <a:buFont typeface="Symbol" pitchFamily="18" charset="2"/>
              <a:buChar char="·"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0614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than 70% of rainfall occurs in monsoon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614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90000"/>
              <a:buFont typeface="Symbol" pitchFamily="18" charset="2"/>
              <a:buChar char="·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614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90000"/>
              <a:buFont typeface="Symbol" pitchFamily="18" charset="2"/>
              <a:buChar char="·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14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spatial and temporal variation of precipitation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90000"/>
              <a:tabLst/>
              <a:defRPr/>
            </a:pPr>
            <a:r>
              <a:rPr lang="en-US" sz="1600" b="0" dirty="0" smtClean="0">
                <a:solidFill>
                  <a:srgbClr val="061456"/>
                </a:solidFill>
                <a:latin typeface="+mn-lt"/>
              </a:rPr>
              <a:t>	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614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 mm – 6000 mm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90000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614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l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614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l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614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l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614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l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614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l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614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l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614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l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614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l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614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l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614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l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614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l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614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90000"/>
              <a:buFont typeface="Wingdings" pitchFamily="2" charset="2"/>
              <a:buChar char="l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614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l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00"/>
              </a:buClr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00"/>
              </a:buClr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775"/>
            <a:ext cx="6863938" cy="1143000"/>
          </a:xfrm>
        </p:spPr>
        <p:txBody>
          <a:bodyPr/>
          <a:lstStyle/>
          <a:p>
            <a:r>
              <a:rPr lang="en-US" sz="3200" b="0" dirty="0" smtClean="0"/>
              <a:t>Study area and </a:t>
            </a:r>
            <a:r>
              <a:rPr lang="en-US" sz="3200" b="0" dirty="0" err="1" smtClean="0"/>
              <a:t>hydrometeorological</a:t>
            </a:r>
            <a:r>
              <a:rPr lang="en-US" sz="3200" b="0" dirty="0" smtClean="0"/>
              <a:t> network</a:t>
            </a:r>
            <a:endParaRPr lang="en-US" sz="3200" b="0" dirty="0"/>
          </a:p>
        </p:txBody>
      </p:sp>
      <p:pic>
        <p:nvPicPr>
          <p:cNvPr id="1157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958" y="1823953"/>
            <a:ext cx="6108605" cy="462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IMOD First">
  <a:themeElements>
    <a:clrScheme name="ICIMOD_Sea">
      <a:dk1>
        <a:srgbClr val="FFFFFF"/>
      </a:dk1>
      <a:lt1>
        <a:srgbClr val="0095DA"/>
      </a:lt1>
      <a:dk2>
        <a:srgbClr val="061556"/>
      </a:dk2>
      <a:lt2>
        <a:srgbClr val="0066B3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D8D8D8"/>
      </a:hlink>
      <a:folHlink>
        <a:srgbClr val="B2C0F3"/>
      </a:folHlink>
    </a:clrScheme>
    <a:fontScheme name="ICIMOD welco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7788</TotalTime>
  <Words>1054</Words>
  <Application>Microsoft Office PowerPoint</Application>
  <PresentationFormat>On-screen Show (4:3)</PresentationFormat>
  <Paragraphs>222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ICIMOD First</vt:lpstr>
      <vt:lpstr>Image</vt:lpstr>
      <vt:lpstr>Photo Editor Photo</vt:lpstr>
      <vt:lpstr>Document</vt:lpstr>
      <vt:lpstr> Satellite rainfall application in the Narayani basin   CORDEX South Asia science workshop Kathmandu, Nepal 27-30th August 2013</vt:lpstr>
      <vt:lpstr>Presentation outline</vt:lpstr>
      <vt:lpstr>One third of the disaster are floods</vt:lpstr>
      <vt:lpstr>Why satellite rainfall estimate?</vt:lpstr>
      <vt:lpstr>Application of satellite-based rainfall estimates</vt:lpstr>
      <vt:lpstr>Satellite - based rainfall estimate:  NOAA CPC-RFE2.0</vt:lpstr>
      <vt:lpstr>Methodology for verification of satellite-based rainfall estimates </vt:lpstr>
      <vt:lpstr>Study area: Narayani basin</vt:lpstr>
      <vt:lpstr>Study area and hydrometeorological network</vt:lpstr>
      <vt:lpstr>Input data</vt:lpstr>
      <vt:lpstr>Rainfall bias: Narayani</vt:lpstr>
      <vt:lpstr>Intercomparison</vt:lpstr>
      <vt:lpstr>Comparison of annual rainfall</vt:lpstr>
      <vt:lpstr>GeoSFM model overview</vt:lpstr>
      <vt:lpstr>GeoSFM model framework</vt:lpstr>
      <vt:lpstr>GeoSpatial streamflow modelling for flood risk monitoring</vt:lpstr>
      <vt:lpstr>Slide 17</vt:lpstr>
      <vt:lpstr>Model components</vt:lpstr>
      <vt:lpstr>GeoSFM modelling</vt:lpstr>
      <vt:lpstr>Model performance indicator </vt:lpstr>
      <vt:lpstr>Model calibration and validation</vt:lpstr>
      <vt:lpstr>Comparison of observed and simulated with CPC_RFE</vt:lpstr>
      <vt:lpstr>Why bias-correction?</vt:lpstr>
      <vt:lpstr>Methods of bias-adjustment</vt:lpstr>
      <vt:lpstr>RFE and improved RFE: Narayani basin</vt:lpstr>
      <vt:lpstr>Improved RFE</vt:lpstr>
      <vt:lpstr>Rainfall ingestion: Narayani basin</vt:lpstr>
      <vt:lpstr>Statistical comparison of performance of GeoSFM with unadjusted and adjusted RFE</vt:lpstr>
      <vt:lpstr>Daily observed and simulated flows using bias-adjusted CPC_RFE2.0 rainfall  </vt:lpstr>
      <vt:lpstr>Summary</vt:lpstr>
      <vt:lpstr>Slide 31</vt:lpstr>
    </vt:vector>
  </TitlesOfParts>
  <Company>ICIMOD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ICIMOD</dc:title>
  <dc:creator>Deependra TAndukar</dc:creator>
  <cp:lastModifiedBy>mandira</cp:lastModifiedBy>
  <cp:revision>652</cp:revision>
  <dcterms:created xsi:type="dcterms:W3CDTF">2007-11-08T10:18:12Z</dcterms:created>
  <dcterms:modified xsi:type="dcterms:W3CDTF">2013-08-29T01:16:38Z</dcterms:modified>
</cp:coreProperties>
</file>